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346" r:id="rId2"/>
    <p:sldId id="347" r:id="rId3"/>
    <p:sldId id="348" r:id="rId4"/>
    <p:sldId id="349" r:id="rId5"/>
    <p:sldId id="350" r:id="rId6"/>
    <p:sldId id="351" r:id="rId7"/>
    <p:sldId id="352" r:id="rId8"/>
    <p:sldId id="353" r:id="rId9"/>
    <p:sldId id="354" r:id="rId10"/>
    <p:sldId id="355" r:id="rId11"/>
    <p:sldId id="356" r:id="rId12"/>
    <p:sldId id="357" r:id="rId13"/>
    <p:sldId id="358" r:id="rId14"/>
    <p:sldId id="359" r:id="rId15"/>
    <p:sldId id="360" r:id="rId16"/>
    <p:sldId id="361" r:id="rId17"/>
    <p:sldId id="362" r:id="rId18"/>
    <p:sldId id="363" r:id="rId19"/>
  </p:sldIdLst>
  <p:sldSz cx="9144000" cy="6858000" type="screen4x3"/>
  <p:notesSz cx="7315200" cy="9601200"/>
  <p:defaultTextStyle>
    <a:defPPr>
      <a:defRPr lang="en-US"/>
    </a:defPPr>
    <a:lvl1pPr algn="ctr" rtl="0" fontAlgn="base">
      <a:spcBef>
        <a:spcPct val="0"/>
      </a:spcBef>
      <a:spcAft>
        <a:spcPct val="0"/>
      </a:spcAft>
      <a:defRPr sz="400" kern="1200">
        <a:solidFill>
          <a:schemeClr val="hlink"/>
        </a:solidFill>
        <a:latin typeface="Arial Rounded MT Bold" pitchFamily="34" charset="0"/>
        <a:ea typeface="+mn-ea"/>
        <a:cs typeface="+mn-cs"/>
      </a:defRPr>
    </a:lvl1pPr>
    <a:lvl2pPr marL="457200" algn="ctr" rtl="0" fontAlgn="base">
      <a:spcBef>
        <a:spcPct val="0"/>
      </a:spcBef>
      <a:spcAft>
        <a:spcPct val="0"/>
      </a:spcAft>
      <a:defRPr sz="400" kern="1200">
        <a:solidFill>
          <a:schemeClr val="hlink"/>
        </a:solidFill>
        <a:latin typeface="Arial Rounded MT Bold" pitchFamily="34" charset="0"/>
        <a:ea typeface="+mn-ea"/>
        <a:cs typeface="+mn-cs"/>
      </a:defRPr>
    </a:lvl2pPr>
    <a:lvl3pPr marL="914400" algn="ctr" rtl="0" fontAlgn="base">
      <a:spcBef>
        <a:spcPct val="0"/>
      </a:spcBef>
      <a:spcAft>
        <a:spcPct val="0"/>
      </a:spcAft>
      <a:defRPr sz="400" kern="1200">
        <a:solidFill>
          <a:schemeClr val="hlink"/>
        </a:solidFill>
        <a:latin typeface="Arial Rounded MT Bold" pitchFamily="34" charset="0"/>
        <a:ea typeface="+mn-ea"/>
        <a:cs typeface="+mn-cs"/>
      </a:defRPr>
    </a:lvl3pPr>
    <a:lvl4pPr marL="1371600" algn="ctr" rtl="0" fontAlgn="base">
      <a:spcBef>
        <a:spcPct val="0"/>
      </a:spcBef>
      <a:spcAft>
        <a:spcPct val="0"/>
      </a:spcAft>
      <a:defRPr sz="400" kern="1200">
        <a:solidFill>
          <a:schemeClr val="hlink"/>
        </a:solidFill>
        <a:latin typeface="Arial Rounded MT Bold" pitchFamily="34" charset="0"/>
        <a:ea typeface="+mn-ea"/>
        <a:cs typeface="+mn-cs"/>
      </a:defRPr>
    </a:lvl4pPr>
    <a:lvl5pPr marL="1828800" algn="ctr" rtl="0" fontAlgn="base">
      <a:spcBef>
        <a:spcPct val="0"/>
      </a:spcBef>
      <a:spcAft>
        <a:spcPct val="0"/>
      </a:spcAft>
      <a:defRPr sz="400" kern="1200">
        <a:solidFill>
          <a:schemeClr val="hlink"/>
        </a:solidFill>
        <a:latin typeface="Arial Rounded MT Bold" pitchFamily="34" charset="0"/>
        <a:ea typeface="+mn-ea"/>
        <a:cs typeface="+mn-cs"/>
      </a:defRPr>
    </a:lvl5pPr>
    <a:lvl6pPr marL="2286000" algn="l" defTabSz="914400" rtl="0" eaLnBrk="1" latinLnBrk="0" hangingPunct="1">
      <a:defRPr sz="400" kern="1200">
        <a:solidFill>
          <a:schemeClr val="hlink"/>
        </a:solidFill>
        <a:latin typeface="Arial Rounded MT Bold" pitchFamily="34" charset="0"/>
        <a:ea typeface="+mn-ea"/>
        <a:cs typeface="+mn-cs"/>
      </a:defRPr>
    </a:lvl6pPr>
    <a:lvl7pPr marL="2743200" algn="l" defTabSz="914400" rtl="0" eaLnBrk="1" latinLnBrk="0" hangingPunct="1">
      <a:defRPr sz="400" kern="1200">
        <a:solidFill>
          <a:schemeClr val="hlink"/>
        </a:solidFill>
        <a:latin typeface="Arial Rounded MT Bold" pitchFamily="34" charset="0"/>
        <a:ea typeface="+mn-ea"/>
        <a:cs typeface="+mn-cs"/>
      </a:defRPr>
    </a:lvl7pPr>
    <a:lvl8pPr marL="3200400" algn="l" defTabSz="914400" rtl="0" eaLnBrk="1" latinLnBrk="0" hangingPunct="1">
      <a:defRPr sz="400" kern="1200">
        <a:solidFill>
          <a:schemeClr val="hlink"/>
        </a:solidFill>
        <a:latin typeface="Arial Rounded MT Bold" pitchFamily="34" charset="0"/>
        <a:ea typeface="+mn-ea"/>
        <a:cs typeface="+mn-cs"/>
      </a:defRPr>
    </a:lvl8pPr>
    <a:lvl9pPr marL="3657600" algn="l" defTabSz="914400" rtl="0" eaLnBrk="1" latinLnBrk="0" hangingPunct="1">
      <a:defRPr sz="400" kern="1200">
        <a:solidFill>
          <a:schemeClr val="hlink"/>
        </a:solidFill>
        <a:latin typeface="Arial Rounded MT Bold"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drews-Noel, Natasha - Hoboken" initials="NA" lastIdx="1" clrIdx="0"/>
  <p:cmAuthor id="1" name="Kirt Butler" initials="KB"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FF"/>
    <a:srgbClr val="00CC00"/>
    <a:srgbClr val="B2B2B2"/>
    <a:srgbClr val="C0C0C0"/>
    <a:srgbClr val="3399FF"/>
    <a:srgbClr val="000000"/>
    <a:srgbClr val="000E9E"/>
    <a:srgbClr val="DC0000"/>
    <a:srgbClr val="C200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8082" autoAdjust="0"/>
    <p:restoredTop sz="80789" autoAdjust="0"/>
  </p:normalViewPr>
  <p:slideViewPr>
    <p:cSldViewPr>
      <p:cViewPr>
        <p:scale>
          <a:sx n="66" d="100"/>
          <a:sy n="66" d="100"/>
        </p:scale>
        <p:origin x="-282" y="-894"/>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Lst>
  </p:outlineViewPr>
  <p:notesTextViewPr>
    <p:cViewPr>
      <p:scale>
        <a:sx n="100" d="100"/>
        <a:sy n="100" d="100"/>
      </p:scale>
      <p:origin x="0" y="0"/>
    </p:cViewPr>
  </p:notesTextViewPr>
  <p:sorterViewPr>
    <p:cViewPr>
      <p:scale>
        <a:sx n="100" d="100"/>
        <a:sy n="100" d="100"/>
      </p:scale>
      <p:origin x="0" y="0"/>
    </p:cViewPr>
  </p:sorterViewPr>
  <p:notesViewPr>
    <p:cSldViewPr>
      <p:cViewPr>
        <p:scale>
          <a:sx n="85" d="100"/>
          <a:sy n="85" d="100"/>
        </p:scale>
        <p:origin x="-3660" y="-366"/>
      </p:cViewPr>
      <p:guideLst>
        <p:guide orient="horz" pos="2304"/>
        <p:guide pos="302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 Id="rId5" Type="http://schemas.openxmlformats.org/officeDocument/2006/relationships/slide" Target="slides/slide15.xml"/><Relationship Id="rId4"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3"/>
          <p:cNvSpPr>
            <a:spLocks noChangeArrowheads="1"/>
          </p:cNvSpPr>
          <p:nvPr/>
        </p:nvSpPr>
        <p:spPr bwMode="auto">
          <a:xfrm>
            <a:off x="74613" y="354013"/>
            <a:ext cx="7158037" cy="277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810" tIns="47064" rIns="95810" bIns="47064" anchor="ctr">
            <a:spAutoFit/>
          </a:bodyPr>
          <a:lstStyle/>
          <a:p>
            <a:pPr defTabSz="968375" eaLnBrk="0" hangingPunct="0"/>
            <a:r>
              <a:rPr lang="en-US" sz="1200" dirty="0" err="1">
                <a:solidFill>
                  <a:schemeClr val="tx1"/>
                </a:solidFill>
                <a:latin typeface="Times New Roman" pitchFamily="18" charset="0"/>
              </a:rPr>
              <a:t>Kirt</a:t>
            </a:r>
            <a:r>
              <a:rPr lang="en-US" sz="1200" dirty="0">
                <a:solidFill>
                  <a:schemeClr val="tx1"/>
                </a:solidFill>
                <a:latin typeface="Times New Roman" pitchFamily="18" charset="0"/>
              </a:rPr>
              <a:t> C. Butler, </a:t>
            </a:r>
            <a:r>
              <a:rPr lang="en-US" sz="1200" i="1" dirty="0">
                <a:solidFill>
                  <a:schemeClr val="tx1"/>
                </a:solidFill>
                <a:latin typeface="Times New Roman" pitchFamily="18" charset="0"/>
              </a:rPr>
              <a:t>Multinational Finance</a:t>
            </a:r>
            <a:r>
              <a:rPr lang="en-US" sz="1200" dirty="0">
                <a:solidFill>
                  <a:schemeClr val="tx1"/>
                </a:solidFill>
                <a:latin typeface="Times New Roman" pitchFamily="18" charset="0"/>
              </a:rPr>
              <a:t>, </a:t>
            </a:r>
            <a:r>
              <a:rPr lang="en-US" sz="1200" dirty="0" smtClean="0">
                <a:solidFill>
                  <a:schemeClr val="tx1"/>
                </a:solidFill>
                <a:latin typeface="Times New Roman" pitchFamily="18" charset="0"/>
              </a:rPr>
              <a:t>6e</a:t>
            </a:r>
            <a:r>
              <a:rPr lang="en-US" sz="1200" dirty="0">
                <a:solidFill>
                  <a:schemeClr val="tx1"/>
                </a:solidFill>
                <a:latin typeface="Times New Roman" pitchFamily="18" charset="0"/>
              </a:rPr>
              <a:t>, </a:t>
            </a:r>
            <a:r>
              <a:rPr lang="en-US" sz="1200" dirty="0" smtClean="0">
                <a:solidFill>
                  <a:srgbClr val="000000"/>
                </a:solidFill>
                <a:latin typeface="Symbol" pitchFamily="18" charset="2"/>
              </a:rPr>
              <a:t>Ó</a:t>
            </a:r>
            <a:r>
              <a:rPr lang="en-US" sz="1200" dirty="0" smtClean="0">
                <a:solidFill>
                  <a:schemeClr val="tx1"/>
                </a:solidFill>
                <a:latin typeface="Times New Roman" pitchFamily="18" charset="0"/>
              </a:rPr>
              <a:t>2016, </a:t>
            </a:r>
            <a:r>
              <a:rPr lang="en-US" sz="1200" dirty="0">
                <a:solidFill>
                  <a:schemeClr val="tx1"/>
                </a:solidFill>
                <a:latin typeface="Times New Roman" pitchFamily="18" charset="0"/>
              </a:rPr>
              <a:t>John Wiley &amp; Sons Ltd</a:t>
            </a:r>
          </a:p>
        </p:txBody>
      </p:sp>
    </p:spTree>
    <p:extLst>
      <p:ext uri="{BB962C8B-B14F-4D97-AF65-F5344CB8AC3E}">
        <p14:creationId xmlns:p14="http://schemas.microsoft.com/office/powerpoint/2010/main" val="20897764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idx="2"/>
          </p:nvPr>
        </p:nvSpPr>
        <p:spPr bwMode="auto">
          <a:xfrm>
            <a:off x="1600200" y="727075"/>
            <a:ext cx="4114800" cy="3086101"/>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1" name="Rectangle 3"/>
          <p:cNvSpPr>
            <a:spLocks noGrp="1" noChangeArrowheads="1"/>
          </p:cNvSpPr>
          <p:nvPr>
            <p:ph type="body" sz="quarter" idx="3"/>
          </p:nvPr>
        </p:nvSpPr>
        <p:spPr bwMode="auto">
          <a:xfrm>
            <a:off x="914400" y="4114800"/>
            <a:ext cx="5486400" cy="476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810" tIns="47064" rIns="95810" bIns="47064" numCol="1" anchor="t" anchorCtr="0" compatLnSpc="1">
            <a:prstTxWarp prst="textNoShape">
              <a:avLst/>
            </a:prstTxWarp>
          </a:bodyPr>
          <a:lstStyle/>
          <a:p>
            <a:pPr lvl="0"/>
            <a:r>
              <a:rPr lang="en-US" noProof="0" dirty="0" smtClean="0"/>
              <a:t>Click to edit Master notes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Tree>
    <p:extLst>
      <p:ext uri="{BB962C8B-B14F-4D97-AF65-F5344CB8AC3E}">
        <p14:creationId xmlns:p14="http://schemas.microsoft.com/office/powerpoint/2010/main" val="1817560891"/>
      </p:ext>
    </p:extLst>
  </p:cSld>
  <p:clrMap bg1="lt1" tx1="dk1" bg2="lt2" tx2="dk2" accent1="accent1" accent2="accent2" accent3="accent3" accent4="accent4" accent5="accent5" accent6="accent6" hlink="hlink" folHlink="folHlink"/>
  <p:notesStyle>
    <a:lvl1pPr marL="111125" indent="-111125" algn="l" rtl="0" eaLnBrk="0" fontAlgn="base" hangingPunct="0">
      <a:spcBef>
        <a:spcPct val="30000"/>
      </a:spcBef>
      <a:spcAft>
        <a:spcPct val="0"/>
      </a:spcAft>
      <a:buChar char="•"/>
      <a:defRPr sz="1400" kern="1200">
        <a:solidFill>
          <a:schemeClr val="tx1"/>
        </a:solidFill>
        <a:latin typeface="Times New Roman" pitchFamily="18" charset="0"/>
        <a:ea typeface="+mn-ea"/>
        <a:cs typeface="+mn-cs"/>
      </a:defRPr>
    </a:lvl1pPr>
    <a:lvl2pPr marL="346075" indent="-120650" algn="l" rtl="0" eaLnBrk="0" fontAlgn="base" hangingPunct="0">
      <a:spcBef>
        <a:spcPct val="30000"/>
      </a:spcBef>
      <a:spcAft>
        <a:spcPct val="0"/>
      </a:spcAft>
      <a:buFont typeface="Times New Roman" pitchFamily="18" charset="0"/>
      <a:buChar char="-"/>
      <a:defRPr sz="1400" kern="1200">
        <a:solidFill>
          <a:schemeClr val="tx1"/>
        </a:solidFill>
        <a:latin typeface="Times New Roman" pitchFamily="18" charset="0"/>
        <a:ea typeface="+mn-ea"/>
        <a:cs typeface="+mn-cs"/>
      </a:defRPr>
    </a:lvl2pPr>
    <a:lvl3pPr marL="568325" indent="-107950" algn="l" rtl="0" eaLnBrk="0" fontAlgn="base" hangingPunct="0">
      <a:spcBef>
        <a:spcPct val="30000"/>
      </a:spcBef>
      <a:spcAft>
        <a:spcPct val="0"/>
      </a:spcAft>
      <a:buFont typeface="Times New Roman" pitchFamily="18" charset="0"/>
      <a:buChar char="-"/>
      <a:defRPr sz="1200" kern="1200">
        <a:solidFill>
          <a:schemeClr val="tx1"/>
        </a:solidFill>
        <a:latin typeface="Times New Roman" pitchFamily="18" charset="0"/>
        <a:ea typeface="+mn-ea"/>
        <a:cs typeface="+mn-cs"/>
      </a:defRPr>
    </a:lvl3pPr>
    <a:lvl4pPr marL="803275" indent="-120650" algn="l" rtl="0" eaLnBrk="0" fontAlgn="base" hangingPunct="0">
      <a:spcBef>
        <a:spcPct val="30000"/>
      </a:spcBef>
      <a:spcAft>
        <a:spcPct val="0"/>
      </a:spcAft>
      <a:buFont typeface="Times New Roman" pitchFamily="18" charset="0"/>
      <a:buChar char="-"/>
      <a:defRPr sz="1200" kern="1200">
        <a:solidFill>
          <a:schemeClr val="tx1"/>
        </a:solidFill>
        <a:latin typeface="Times New Roman" pitchFamily="18" charset="0"/>
        <a:ea typeface="+mn-ea"/>
        <a:cs typeface="+mn-cs"/>
      </a:defRPr>
    </a:lvl4pPr>
    <a:lvl5pPr marL="1025525" indent="-107950" algn="l" rtl="0" eaLnBrk="0" fontAlgn="base" hangingPunct="0">
      <a:spcBef>
        <a:spcPct val="30000"/>
      </a:spcBef>
      <a:spcAft>
        <a:spcPct val="0"/>
      </a:spcAft>
      <a:buFont typeface="Times New Roman" pitchFamily="18" charset="0"/>
      <a:buChar char="-"/>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5" name="Rectangle 3"/>
          <p:cNvSpPr>
            <a:spLocks noGrp="1" noRot="1" noChangeAspect="1" noChangeArrowheads="1" noTextEdit="1"/>
          </p:cNvSpPr>
          <p:nvPr>
            <p:ph type="sldImg"/>
          </p:nvPr>
        </p:nvSpPr>
        <p:spPr>
          <a:xfrm>
            <a:off x="1600200" y="727075"/>
            <a:ext cx="4114800" cy="3086100"/>
          </a:xfrm>
          <a:ln cap="flat"/>
        </p:spPr>
      </p:sp>
      <p:sp>
        <p:nvSpPr>
          <p:cNvPr id="5" name="Rectangle 2"/>
          <p:cNvSpPr>
            <a:spLocks noGrp="1" noChangeArrowheads="1"/>
          </p:cNvSpPr>
          <p:nvPr>
            <p:ph type="body" idx="3"/>
          </p:nvPr>
        </p:nvSpPr>
        <p:spPr>
          <a:xfrm>
            <a:off x="931863" y="4184650"/>
            <a:ext cx="5303837" cy="4583113"/>
          </a:xfrm>
          <a:noFill/>
          <a:ln/>
        </p:spPr>
        <p:txBody>
          <a:bodyPr/>
          <a:lstStyle/>
          <a:p>
            <a:pPr>
              <a:lnSpc>
                <a:spcPct val="90000"/>
              </a:lnSpc>
              <a:tabLst>
                <a:tab pos="568325" algn="l"/>
              </a:tabLst>
            </a:pPr>
            <a:r>
              <a:rPr lang="en-US" dirty="0" smtClean="0"/>
              <a:t>Note: Be sure to preview </a:t>
            </a:r>
            <a:r>
              <a:rPr lang="en-US" dirty="0"/>
              <a:t>the slides before presenting them in class because </a:t>
            </a:r>
            <a:r>
              <a:rPr lang="en-US" dirty="0" smtClean="0"/>
              <a:t>some </a:t>
            </a:r>
            <a:r>
              <a:rPr lang="en-US" dirty="0"/>
              <a:t>versions of these slides may contain </a:t>
            </a:r>
            <a:r>
              <a:rPr lang="en-US" dirty="0" smtClean="0"/>
              <a:t>animations. </a:t>
            </a:r>
            <a:endParaRPr lang="en-US" dirty="0"/>
          </a:p>
          <a:p>
            <a:pPr>
              <a:lnSpc>
                <a:spcPct val="90000"/>
              </a:lnSpc>
              <a:buFontTx/>
              <a:buNone/>
              <a:tabLst>
                <a:tab pos="568325" algn="l"/>
              </a:tabLst>
            </a:pPr>
            <a:endParaRPr lang="en-US" sz="800" dirty="0"/>
          </a:p>
          <a:p>
            <a:pPr eaLnBrk="0" hangingPunct="0">
              <a:lnSpc>
                <a:spcPct val="90000"/>
              </a:lnSpc>
              <a:tabLst>
                <a:tab pos="568325" algn="l"/>
              </a:tabLst>
            </a:pPr>
            <a:r>
              <a:rPr lang="en-US" dirty="0" smtClean="0"/>
              <a:t>The </a:t>
            </a:r>
            <a:r>
              <a:rPr lang="en-US" dirty="0"/>
              <a:t>text focuses on the international components of the traditional topics in a finance degree program. The major sections of the text thus correspond to courses offered in traditional finance curricula.</a:t>
            </a:r>
          </a:p>
          <a:p>
            <a:pPr>
              <a:lnSpc>
                <a:spcPct val="90000"/>
              </a:lnSpc>
              <a:buFontTx/>
              <a:buNone/>
              <a:tabLst>
                <a:tab pos="568325" algn="l"/>
              </a:tabLst>
            </a:pPr>
            <a:endParaRPr lang="en-US" sz="300" dirty="0">
              <a:latin typeface="Bradley Hand ITC" pitchFamily="66" charset="0"/>
            </a:endParaRPr>
          </a:p>
          <a:p>
            <a:pPr eaLnBrk="0" hangingPunct="0">
              <a:lnSpc>
                <a:spcPct val="90000"/>
              </a:lnSpc>
              <a:buFontTx/>
              <a:buNone/>
              <a:tabLst>
                <a:tab pos="568325" algn="l"/>
              </a:tabLst>
            </a:pPr>
            <a:r>
              <a:rPr lang="en-US" dirty="0" smtClean="0"/>
              <a:t>	PART ONE The </a:t>
            </a:r>
            <a:r>
              <a:rPr lang="en-US" dirty="0"/>
              <a:t>International Financial Environment</a:t>
            </a:r>
          </a:p>
          <a:p>
            <a:pPr lvl="1" eaLnBrk="0" hangingPunct="0">
              <a:lnSpc>
                <a:spcPct val="90000"/>
              </a:lnSpc>
              <a:buFontTx/>
              <a:buChar char="-"/>
              <a:tabLst>
                <a:tab pos="568325" algn="l"/>
              </a:tabLst>
            </a:pPr>
            <a:r>
              <a:rPr lang="en-US" sz="1300" dirty="0"/>
              <a:t>Chapters 1 and 2 set the </a:t>
            </a:r>
            <a:r>
              <a:rPr lang="en-US" sz="1300" dirty="0" smtClean="0"/>
              <a:t>stage for the rest of the text</a:t>
            </a:r>
            <a:endParaRPr lang="en-US" sz="1300" dirty="0"/>
          </a:p>
          <a:p>
            <a:pPr lvl="1" eaLnBrk="0" hangingPunct="0">
              <a:lnSpc>
                <a:spcPct val="90000"/>
              </a:lnSpc>
              <a:buFontTx/>
              <a:buChar char="-"/>
              <a:tabLst>
                <a:tab pos="568325" algn="l"/>
              </a:tabLst>
            </a:pPr>
            <a:r>
              <a:rPr lang="en-US" sz="1300" dirty="0"/>
              <a:t>Chapters 3 and 4 on FX, Eurocurrencies, and the international parity conditions are required for the remaining chapters of the text</a:t>
            </a:r>
          </a:p>
          <a:p>
            <a:pPr>
              <a:lnSpc>
                <a:spcPct val="90000"/>
              </a:lnSpc>
              <a:buFontTx/>
              <a:buNone/>
              <a:tabLst>
                <a:tab pos="568325" algn="l"/>
              </a:tabLst>
            </a:pPr>
            <a:endParaRPr lang="en-US" sz="200" dirty="0">
              <a:latin typeface="Bradley Hand ITC" pitchFamily="66" charset="0"/>
            </a:endParaRPr>
          </a:p>
          <a:p>
            <a:pPr eaLnBrk="0" hangingPunct="0">
              <a:lnSpc>
                <a:spcPct val="90000"/>
              </a:lnSpc>
              <a:buFontTx/>
              <a:buNone/>
              <a:tabLst>
                <a:tab pos="568325" algn="l"/>
              </a:tabLst>
            </a:pPr>
            <a:r>
              <a:rPr lang="en-US" dirty="0" smtClean="0"/>
              <a:t>	PART TWO Derivative </a:t>
            </a:r>
            <a:r>
              <a:rPr lang="en-US" dirty="0"/>
              <a:t>Securities for Currency Risk Management</a:t>
            </a:r>
          </a:p>
          <a:p>
            <a:pPr lvl="1" eaLnBrk="0" hangingPunct="0">
              <a:lnSpc>
                <a:spcPct val="90000"/>
              </a:lnSpc>
              <a:buFontTx/>
              <a:buChar char="-"/>
              <a:tabLst>
                <a:tab pos="568325" algn="l"/>
              </a:tabLst>
            </a:pPr>
            <a:r>
              <a:rPr lang="en-US" sz="1300" dirty="0"/>
              <a:t>International topics from a course in financial derivatives </a:t>
            </a:r>
          </a:p>
          <a:p>
            <a:pPr>
              <a:lnSpc>
                <a:spcPct val="90000"/>
              </a:lnSpc>
              <a:buFontTx/>
              <a:buNone/>
              <a:tabLst>
                <a:tab pos="568325" algn="l"/>
              </a:tabLst>
            </a:pPr>
            <a:endParaRPr lang="en-US" sz="300" dirty="0">
              <a:latin typeface="Bradley Hand ITC" pitchFamily="66" charset="0"/>
            </a:endParaRPr>
          </a:p>
          <a:p>
            <a:pPr eaLnBrk="0" hangingPunct="0">
              <a:lnSpc>
                <a:spcPct val="90000"/>
              </a:lnSpc>
              <a:buFontTx/>
              <a:buNone/>
              <a:tabLst>
                <a:tab pos="568325" algn="l"/>
              </a:tabLst>
            </a:pPr>
            <a:r>
              <a:rPr lang="en-US" dirty="0" smtClean="0"/>
              <a:t>	PART THREE Managing </a:t>
            </a:r>
            <a:r>
              <a:rPr lang="en-US" dirty="0"/>
              <a:t>the Risks of Multinational Operations</a:t>
            </a:r>
          </a:p>
          <a:p>
            <a:pPr lvl="1" eaLnBrk="0" hangingPunct="0">
              <a:lnSpc>
                <a:spcPct val="90000"/>
              </a:lnSpc>
              <a:buFontTx/>
              <a:buChar char="-"/>
              <a:tabLst>
                <a:tab pos="568325" algn="l"/>
              </a:tabLst>
            </a:pPr>
            <a:r>
              <a:rPr lang="en-US" sz="1300" dirty="0"/>
              <a:t>International topics from a course in financial risk management </a:t>
            </a:r>
          </a:p>
          <a:p>
            <a:pPr>
              <a:lnSpc>
                <a:spcPct val="90000"/>
              </a:lnSpc>
              <a:buFontTx/>
              <a:buNone/>
              <a:tabLst>
                <a:tab pos="568325" algn="l"/>
              </a:tabLst>
            </a:pPr>
            <a:endParaRPr lang="en-US" sz="300" dirty="0">
              <a:latin typeface="Bradley Hand ITC" pitchFamily="66" charset="0"/>
            </a:endParaRPr>
          </a:p>
          <a:p>
            <a:pPr eaLnBrk="0" hangingPunct="0">
              <a:lnSpc>
                <a:spcPct val="90000"/>
              </a:lnSpc>
              <a:buFontTx/>
              <a:buNone/>
              <a:tabLst>
                <a:tab pos="568325" algn="l"/>
              </a:tabLst>
            </a:pPr>
            <a:r>
              <a:rPr lang="en-US" dirty="0" smtClean="0"/>
              <a:t>	PART FOUR Valuation </a:t>
            </a:r>
            <a:r>
              <a:rPr lang="en-US" dirty="0"/>
              <a:t>and the Structure of Multinational Operations</a:t>
            </a:r>
          </a:p>
          <a:p>
            <a:pPr lvl="1" eaLnBrk="0" hangingPunct="0">
              <a:lnSpc>
                <a:spcPct val="90000"/>
              </a:lnSpc>
              <a:buFontTx/>
              <a:buChar char="-"/>
              <a:tabLst>
                <a:tab pos="568325" algn="l"/>
              </a:tabLst>
            </a:pPr>
            <a:r>
              <a:rPr lang="en-US" sz="1300" dirty="0"/>
              <a:t>International topics from a course in corporate financial management</a:t>
            </a:r>
          </a:p>
          <a:p>
            <a:pPr>
              <a:lnSpc>
                <a:spcPct val="90000"/>
              </a:lnSpc>
              <a:buFontTx/>
              <a:buNone/>
              <a:tabLst>
                <a:tab pos="568325" algn="l"/>
              </a:tabLst>
            </a:pPr>
            <a:endParaRPr lang="en-US" sz="300" dirty="0">
              <a:latin typeface="Bradley Hand ITC" pitchFamily="66" charset="0"/>
            </a:endParaRPr>
          </a:p>
          <a:p>
            <a:pPr eaLnBrk="0" hangingPunct="0">
              <a:lnSpc>
                <a:spcPct val="90000"/>
              </a:lnSpc>
              <a:buFontTx/>
              <a:buNone/>
              <a:tabLst>
                <a:tab pos="568325" algn="l"/>
              </a:tabLst>
            </a:pPr>
            <a:r>
              <a:rPr lang="en-US" dirty="0" smtClean="0"/>
              <a:t>	PART FIVE International </a:t>
            </a:r>
            <a:r>
              <a:rPr lang="en-US" dirty="0"/>
              <a:t>Portfolio Investment and Asset Pricing</a:t>
            </a:r>
          </a:p>
          <a:p>
            <a:pPr lvl="1" eaLnBrk="0" hangingPunct="0">
              <a:lnSpc>
                <a:spcPct val="90000"/>
              </a:lnSpc>
              <a:buFontTx/>
              <a:buChar char="-"/>
              <a:tabLst>
                <a:tab pos="568325" algn="l"/>
              </a:tabLst>
            </a:pPr>
            <a:r>
              <a:rPr lang="en-US" sz="1300" dirty="0"/>
              <a:t>International topics from a course in investments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7" name="Rectangle 3"/>
          <p:cNvSpPr>
            <a:spLocks noGrp="1" noRot="1" noChangeAspect="1" noChangeArrowheads="1" noTextEdit="1"/>
          </p:cNvSpPr>
          <p:nvPr>
            <p:ph type="sldImg"/>
          </p:nvPr>
        </p:nvSpPr>
        <p:spPr>
          <a:xfrm>
            <a:off x="1600200" y="727075"/>
            <a:ext cx="4114800" cy="3086100"/>
          </a:xfrm>
          <a:ln cap="flat"/>
        </p:spPr>
      </p:sp>
      <p:sp>
        <p:nvSpPr>
          <p:cNvPr id="5" name="Rectangle 2"/>
          <p:cNvSpPr>
            <a:spLocks noGrp="1" noChangeArrowheads="1"/>
          </p:cNvSpPr>
          <p:nvPr>
            <p:ph type="body" idx="3"/>
          </p:nvPr>
        </p:nvSpPr>
        <p:spPr>
          <a:xfrm>
            <a:off x="931863" y="4184651"/>
            <a:ext cx="5121275" cy="4402138"/>
          </a:xfrm>
          <a:noFill/>
          <a:ln/>
        </p:spPr>
        <p:txBody>
          <a:bodyPr/>
          <a:lstStyle/>
          <a:p>
            <a:pPr eaLnBrk="0" hangingPunct="0"/>
            <a:r>
              <a:rPr lang="en-US" dirty="0">
                <a:solidFill>
                  <a:schemeClr val="tx2"/>
                </a:solidFill>
              </a:rPr>
              <a:t>Risk exists whenever actual outcomes can differ from expectations. </a:t>
            </a:r>
          </a:p>
          <a:p>
            <a:pPr lvl="1" eaLnBrk="0" hangingPunct="0">
              <a:buFontTx/>
              <a:buChar char="-"/>
            </a:pPr>
            <a:r>
              <a:rPr lang="en-US" dirty="0">
                <a:solidFill>
                  <a:schemeClr val="tx2"/>
                </a:solidFill>
              </a:rPr>
              <a:t>The MNC has exposure to risk when its assets or liabilities can change in value with unexpected changes in business conditions. </a:t>
            </a:r>
          </a:p>
          <a:p>
            <a:pPr lvl="1" eaLnBrk="0" hangingPunct="0">
              <a:buFontTx/>
              <a:buChar char="-"/>
            </a:pPr>
            <a:r>
              <a:rPr lang="en-US" dirty="0">
                <a:solidFill>
                  <a:schemeClr val="tx2"/>
                </a:solidFill>
              </a:rPr>
              <a:t>As individuals &amp; businesses pursue cross-border opportunities, they expose themselves to a wide variety of new risks. </a:t>
            </a:r>
          </a:p>
          <a:p>
            <a:pPr eaLnBrk="0" hangingPunct="0"/>
            <a:endParaRPr lang="en-US" sz="800" dirty="0">
              <a:solidFill>
                <a:schemeClr val="tx2"/>
              </a:solidFill>
            </a:endParaRPr>
          </a:p>
          <a:p>
            <a:pPr eaLnBrk="0" hangingPunct="0"/>
            <a:r>
              <a:rPr lang="en-US" dirty="0"/>
              <a:t>Students should have learned the difference between </a:t>
            </a:r>
            <a:r>
              <a:rPr lang="en-US" b="1" i="1" dirty="0"/>
              <a:t>risk</a:t>
            </a:r>
            <a:r>
              <a:rPr lang="en-US" dirty="0"/>
              <a:t> and </a:t>
            </a:r>
            <a:r>
              <a:rPr lang="en-US" b="1" i="1" dirty="0"/>
              <a:t>risk exposure</a:t>
            </a:r>
            <a:r>
              <a:rPr lang="en-US" dirty="0"/>
              <a:t> in their first course in finance. Nevertheless, it helps to repeat this distinction so that when they encounter new risks and risk exposures they’ll recognize the difference.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3" name="Rectangle 3"/>
          <p:cNvSpPr>
            <a:spLocks noGrp="1" noRot="1" noChangeAspect="1" noChangeArrowheads="1" noTextEdit="1"/>
          </p:cNvSpPr>
          <p:nvPr>
            <p:ph type="sldImg"/>
          </p:nvPr>
        </p:nvSpPr>
        <p:spPr>
          <a:xfrm>
            <a:off x="1501775" y="720725"/>
            <a:ext cx="4283075" cy="3213100"/>
          </a:xfrm>
          <a:ln cap="flat"/>
        </p:spPr>
      </p:sp>
      <p:sp>
        <p:nvSpPr>
          <p:cNvPr id="5" name="Rectangle 2"/>
          <p:cNvSpPr>
            <a:spLocks noGrp="1" noChangeArrowheads="1"/>
          </p:cNvSpPr>
          <p:nvPr>
            <p:ph type="body" idx="3"/>
          </p:nvPr>
        </p:nvSpPr>
        <p:spPr>
          <a:xfrm>
            <a:off x="931863" y="4184650"/>
            <a:ext cx="5303837" cy="4583113"/>
          </a:xfrm>
          <a:noFill/>
          <a:ln/>
        </p:spPr>
        <p:txBody>
          <a:bodyPr/>
          <a:lstStyle/>
          <a:p>
            <a:pPr eaLnBrk="0" hangingPunct="0"/>
            <a:r>
              <a:rPr lang="en-US" dirty="0"/>
              <a:t>To add value, </a:t>
            </a:r>
            <a:r>
              <a:rPr lang="en-US" dirty="0" err="1"/>
              <a:t>multinationality</a:t>
            </a:r>
            <a:r>
              <a:rPr lang="en-US" dirty="0"/>
              <a:t> must either increase E[</a:t>
            </a:r>
            <a:r>
              <a:rPr lang="en-US" dirty="0" err="1"/>
              <a:t>CF</a:t>
            </a:r>
            <a:r>
              <a:rPr lang="en-US" baseline="-25000" dirty="0" err="1"/>
              <a:t>t</a:t>
            </a:r>
            <a:r>
              <a:rPr lang="en-US" dirty="0"/>
              <a:t>] in the numerator or decrease the discount rate i</a:t>
            </a:r>
            <a:r>
              <a:rPr lang="en-US" baseline="-25000" dirty="0"/>
              <a:t>t</a:t>
            </a:r>
            <a:r>
              <a:rPr lang="en-US" dirty="0"/>
              <a:t> in the denominator.</a:t>
            </a:r>
          </a:p>
          <a:p>
            <a:pPr>
              <a:buFontTx/>
              <a:buNone/>
            </a:pPr>
            <a:endParaRPr lang="en-US" sz="200" dirty="0">
              <a:latin typeface="Bradley Hand ITC" pitchFamily="66" charset="0"/>
            </a:endParaRPr>
          </a:p>
          <a:p>
            <a:r>
              <a:rPr lang="en-US" dirty="0"/>
              <a:t>The objective of </a:t>
            </a:r>
            <a:r>
              <a:rPr lang="en-US" b="1" dirty="0"/>
              <a:t>investment policy </a:t>
            </a:r>
            <a:r>
              <a:rPr lang="en-US" dirty="0"/>
              <a:t>is to identify and invest in the set of assets that maximizes firm value. </a:t>
            </a:r>
          </a:p>
          <a:p>
            <a:pPr lvl="1">
              <a:buFontTx/>
              <a:buChar char="-"/>
            </a:pPr>
            <a:r>
              <a:rPr lang="en-US" sz="1300" dirty="0"/>
              <a:t>Find the investments yielding the greatest value based on the level and riskiness of operating cash flows (</a:t>
            </a:r>
            <a:r>
              <a:rPr lang="en-US" sz="1300" dirty="0" err="1"/>
              <a:t>ala</a:t>
            </a:r>
            <a:r>
              <a:rPr lang="en-US" sz="1300" dirty="0"/>
              <a:t> capital budgeting in Chapter </a:t>
            </a:r>
            <a:r>
              <a:rPr lang="en-US" sz="1300" dirty="0" smtClean="0"/>
              <a:t>13)</a:t>
            </a:r>
            <a:endParaRPr lang="en-US" sz="1300" dirty="0"/>
          </a:p>
          <a:p>
            <a:pPr lvl="1" eaLnBrk="0" hangingPunct="0">
              <a:buFontTx/>
              <a:buChar char="-"/>
            </a:pPr>
            <a:r>
              <a:rPr lang="en-US" sz="1300" dirty="0"/>
              <a:t>Cash flows can be increased by increasing revenues or reducing costs (e.g., operating costs, financial costs, taxes, costs of financial distress)</a:t>
            </a:r>
          </a:p>
          <a:p>
            <a:pPr eaLnBrk="0" hangingPunct="0">
              <a:buFontTx/>
              <a:buNone/>
            </a:pPr>
            <a:r>
              <a:rPr lang="en-US" dirty="0"/>
              <a:t>	The MNC has more flexibility than domestic firms in the </a:t>
            </a:r>
            <a:r>
              <a:rPr lang="en-US" b="1" i="1" dirty="0"/>
              <a:t>timing</a:t>
            </a:r>
            <a:r>
              <a:rPr lang="en-US" dirty="0"/>
              <a:t> and </a:t>
            </a:r>
            <a:r>
              <a:rPr lang="en-US" b="1" i="1" dirty="0"/>
              <a:t>location</a:t>
            </a:r>
            <a:r>
              <a:rPr lang="en-US" dirty="0"/>
              <a:t> of its investments (</a:t>
            </a:r>
            <a:r>
              <a:rPr lang="en-US" dirty="0" err="1"/>
              <a:t>ala</a:t>
            </a:r>
            <a:r>
              <a:rPr lang="en-US" dirty="0"/>
              <a:t> real options in Chapter </a:t>
            </a:r>
            <a:r>
              <a:rPr lang="en-US" dirty="0" smtClean="0"/>
              <a:t>16)</a:t>
            </a:r>
            <a:endParaRPr lang="en-US" dirty="0"/>
          </a:p>
          <a:p>
            <a:pPr>
              <a:buFontTx/>
              <a:buNone/>
            </a:pPr>
            <a:endParaRPr lang="en-US" sz="200" dirty="0">
              <a:latin typeface="Bradley Hand ITC" pitchFamily="66" charset="0"/>
            </a:endParaRPr>
          </a:p>
          <a:p>
            <a:r>
              <a:rPr lang="en-US" dirty="0"/>
              <a:t>The objective of </a:t>
            </a:r>
            <a:r>
              <a:rPr lang="en-US" b="1" dirty="0"/>
              <a:t>financial policy</a:t>
            </a:r>
            <a:r>
              <a:rPr lang="en-US" dirty="0"/>
              <a:t> is to maximize firm value by minimizing the cost of capital given the firm’s investments. </a:t>
            </a:r>
          </a:p>
          <a:p>
            <a:pPr lvl="1" eaLnBrk="0" hangingPunct="0">
              <a:buFontTx/>
              <a:buChar char="-"/>
            </a:pPr>
            <a:r>
              <a:rPr lang="en-US" sz="1300" dirty="0"/>
              <a:t>The amount and type of debt (including the currency of denomination) influences the cost of capital</a:t>
            </a:r>
          </a:p>
          <a:p>
            <a:pPr lvl="1" eaLnBrk="0" hangingPunct="0">
              <a:buFontTx/>
              <a:buChar char="-"/>
            </a:pPr>
            <a:r>
              <a:rPr lang="en-US" sz="1300" dirty="0"/>
              <a:t>Hedging and risk management activities also influence capital costs</a:t>
            </a:r>
          </a:p>
          <a:p>
            <a:pPr>
              <a:buFontTx/>
              <a:buNone/>
            </a:pPr>
            <a:r>
              <a:rPr lang="en-US" dirty="0"/>
              <a:t>	MNC’s have more flexibility than domestic firms in the </a:t>
            </a:r>
            <a:r>
              <a:rPr lang="en-US" b="1" i="1" dirty="0"/>
              <a:t>timing</a:t>
            </a:r>
            <a:r>
              <a:rPr lang="en-US" dirty="0"/>
              <a:t> and </a:t>
            </a:r>
            <a:r>
              <a:rPr lang="en-US" b="1" i="1" dirty="0"/>
              <a:t>location</a:t>
            </a:r>
            <a:r>
              <a:rPr lang="en-US" dirty="0"/>
              <a:t> (e.g., currency of denomination) of its financing choices.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Rectangle 2"/>
          <p:cNvSpPr>
            <a:spLocks noGrp="1" noRot="1" noChangeAspect="1" noChangeArrowheads="1" noTextEdit="1"/>
          </p:cNvSpPr>
          <p:nvPr>
            <p:ph type="sldImg"/>
          </p:nvPr>
        </p:nvSpPr>
        <p:spPr>
          <a:xfrm>
            <a:off x="1600200" y="727075"/>
            <a:ext cx="4114800" cy="3086100"/>
          </a:xfrm>
          <a:ln cap="flat"/>
        </p:spPr>
      </p:sp>
      <p:sp>
        <p:nvSpPr>
          <p:cNvPr id="5" name="Rectangle 3"/>
          <p:cNvSpPr>
            <a:spLocks noGrp="1" noChangeArrowheads="1"/>
          </p:cNvSpPr>
          <p:nvPr>
            <p:ph type="body" idx="3"/>
          </p:nvPr>
        </p:nvSpPr>
        <p:spPr>
          <a:xfrm>
            <a:off x="749301" y="4184650"/>
            <a:ext cx="5486399" cy="4402139"/>
          </a:xfrm>
        </p:spPr>
        <p:txBody>
          <a:bodyPr/>
          <a:lstStyle/>
          <a:p>
            <a:pPr>
              <a:lnSpc>
                <a:spcPct val="90000"/>
              </a:lnSpc>
            </a:pPr>
            <a:r>
              <a:rPr lang="en-US" dirty="0"/>
              <a:t>The value of the firm is proportional to the shaded area between the investment opportunity set (or internal rate of return) and the firm’s cost of capital. Over this region, the marginal return on capital exceeds its marginal cost.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Rot="1" noChangeAspect="1" noChangeArrowheads="1" noTextEdit="1"/>
          </p:cNvSpPr>
          <p:nvPr>
            <p:ph type="sldImg"/>
          </p:nvPr>
        </p:nvSpPr>
        <p:spPr>
          <a:xfrm>
            <a:off x="1600200" y="727075"/>
            <a:ext cx="4114800" cy="3086100"/>
          </a:xfrm>
          <a:ln cap="flat"/>
        </p:spPr>
      </p:sp>
      <p:sp>
        <p:nvSpPr>
          <p:cNvPr id="5" name="Rectangle 3"/>
          <p:cNvSpPr>
            <a:spLocks noGrp="1" noChangeArrowheads="1"/>
          </p:cNvSpPr>
          <p:nvPr>
            <p:ph type="body" idx="3"/>
          </p:nvPr>
        </p:nvSpPr>
        <p:spPr>
          <a:xfrm>
            <a:off x="749301" y="4184651"/>
            <a:ext cx="5638799" cy="4402138"/>
          </a:xfrm>
        </p:spPr>
        <p:txBody>
          <a:bodyPr/>
          <a:lstStyle/>
          <a:p>
            <a:pPr>
              <a:lnSpc>
                <a:spcPct val="90000"/>
              </a:lnSpc>
            </a:pPr>
            <a:r>
              <a:rPr lang="en-US" dirty="0"/>
              <a:t>The potential increase from </a:t>
            </a:r>
            <a:r>
              <a:rPr lang="en-US" dirty="0" err="1"/>
              <a:t>multinationality</a:t>
            </a:r>
            <a:r>
              <a:rPr lang="en-US" dirty="0"/>
              <a:t> can come from </a:t>
            </a:r>
            <a:r>
              <a:rPr lang="en-US" dirty="0" smtClean="0"/>
              <a:t>2 </a:t>
            </a:r>
            <a:r>
              <a:rPr lang="en-US" dirty="0"/>
              <a:t>sources:</a:t>
            </a:r>
          </a:p>
          <a:p>
            <a:pPr lvl="1">
              <a:lnSpc>
                <a:spcPct val="90000"/>
              </a:lnSpc>
            </a:pPr>
            <a:r>
              <a:rPr lang="en-US" b="1" dirty="0"/>
              <a:t>Expanded investment opportunities.</a:t>
            </a:r>
            <a:r>
              <a:rPr lang="en-US" dirty="0"/>
              <a:t> The value of the firm can increase as the firm’s investment opportunity set is expanded from domestic to international assets. For example, MNC might have access to lower labor costs or more sophisticated production technologies than domestic competitors. </a:t>
            </a:r>
          </a:p>
          <a:p>
            <a:pPr lvl="1">
              <a:lnSpc>
                <a:spcPct val="90000"/>
              </a:lnSpc>
            </a:pPr>
            <a:r>
              <a:rPr lang="en-US" b="1" dirty="0"/>
              <a:t>Lower-cost sources of capital.</a:t>
            </a:r>
            <a:r>
              <a:rPr lang="en-US" dirty="0"/>
              <a:t> The MNC might also be able to sell debt or equity securities at higher prices in international markets, resulting in a lower cost of capital. MNCs have more flexibility than domestic firms in the timing, location, and currency of denomination of their financing choices. </a:t>
            </a:r>
          </a:p>
          <a:p>
            <a:pPr eaLnBrk="0" hangingPunct="0">
              <a:lnSpc>
                <a:spcPct val="90000"/>
              </a:lnSpc>
              <a:spcBef>
                <a:spcPct val="20000"/>
              </a:spcBef>
              <a:buFontTx/>
              <a:buNone/>
            </a:pPr>
            <a:endParaRPr lang="en-US" sz="800" dirty="0"/>
          </a:p>
          <a:p>
            <a:pPr eaLnBrk="0" hangingPunct="0">
              <a:lnSpc>
                <a:spcPct val="90000"/>
              </a:lnSpc>
              <a:spcBef>
                <a:spcPct val="20000"/>
              </a:spcBef>
              <a:buFontTx/>
              <a:buNone/>
            </a:pPr>
            <a:r>
              <a:rPr lang="en-US" dirty="0"/>
              <a:t>	The MNC’s value can exceed that of a comparable domestic firm because of increased returns on investment or decreased capital costs. Whether a particular MNC is able to gain an advantage over domestic firms depends on the MNC’s core products and on competition in its product markets. </a:t>
            </a:r>
          </a:p>
          <a:p>
            <a:pPr eaLnBrk="0" hangingPunct="0">
              <a:lnSpc>
                <a:spcPct val="90000"/>
              </a:lnSpc>
              <a:spcBef>
                <a:spcPct val="20000"/>
              </a:spcBef>
              <a:buFontTx/>
              <a:buNone/>
            </a:pPr>
            <a:endParaRPr lang="en-US" sz="400" dirty="0"/>
          </a:p>
          <a:p>
            <a:pPr>
              <a:lnSpc>
                <a:spcPct val="90000"/>
              </a:lnSpc>
            </a:pPr>
            <a:r>
              <a:rPr lang="en-US" dirty="0"/>
              <a:t>Note that this slide only depicts the </a:t>
            </a:r>
            <a:r>
              <a:rPr lang="en-US" b="1" dirty="0"/>
              <a:t>potential</a:t>
            </a:r>
            <a:r>
              <a:rPr lang="en-US" dirty="0"/>
              <a:t> gain from multinational operations. I tell the students:</a:t>
            </a:r>
          </a:p>
          <a:p>
            <a:pPr>
              <a:lnSpc>
                <a:spcPct val="90000"/>
              </a:lnSpc>
              <a:buFontTx/>
              <a:buNone/>
            </a:pPr>
            <a:r>
              <a:rPr lang="en-US" dirty="0"/>
              <a:t>		“It’s up to you to make it happen!”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5" name="Rectangle 3"/>
          <p:cNvSpPr>
            <a:spLocks noGrp="1" noRot="1" noChangeAspect="1" noChangeArrowheads="1" noTextEdit="1"/>
          </p:cNvSpPr>
          <p:nvPr>
            <p:ph type="sldImg"/>
          </p:nvPr>
        </p:nvSpPr>
        <p:spPr>
          <a:xfrm>
            <a:off x="1530350" y="700088"/>
            <a:ext cx="4254500" cy="3190875"/>
          </a:xfrm>
          <a:ln cap="flat"/>
        </p:spPr>
      </p:sp>
      <p:sp>
        <p:nvSpPr>
          <p:cNvPr id="5" name="Rectangle 2"/>
          <p:cNvSpPr>
            <a:spLocks noGrp="1" noChangeArrowheads="1"/>
          </p:cNvSpPr>
          <p:nvPr>
            <p:ph type="body" idx="3"/>
          </p:nvPr>
        </p:nvSpPr>
        <p:spPr>
          <a:xfrm>
            <a:off x="931863" y="4184650"/>
            <a:ext cx="5121275" cy="4402139"/>
          </a:xfrm>
          <a:noFill/>
          <a:ln/>
        </p:spPr>
        <p:txBody>
          <a:bodyPr lIns="93599" tIns="46800" rIns="93599" bIns="46800"/>
          <a:lstStyle/>
          <a:p>
            <a:pPr eaLnBrk="0" hangingPunct="0"/>
            <a:r>
              <a:rPr lang="en-US" dirty="0">
                <a:solidFill>
                  <a:schemeClr val="tx2"/>
                </a:solidFill>
              </a:rPr>
              <a:t>The perfect market assumptions are particularly important in analyzing financial market opportunities.</a:t>
            </a:r>
          </a:p>
          <a:p>
            <a:pPr eaLnBrk="0" hangingPunct="0"/>
            <a:endParaRPr lang="en-US" sz="600" dirty="0">
              <a:solidFill>
                <a:schemeClr val="tx2"/>
              </a:solidFill>
            </a:endParaRPr>
          </a:p>
          <a:p>
            <a:pPr eaLnBrk="0" hangingPunct="0"/>
            <a:r>
              <a:rPr lang="en-US" b="1" dirty="0">
                <a:solidFill>
                  <a:schemeClr val="tx2"/>
                </a:solidFill>
              </a:rPr>
              <a:t>Perfect financial markets and corporate financial policy</a:t>
            </a:r>
          </a:p>
          <a:p>
            <a:pPr eaLnBrk="0" hangingPunct="0"/>
            <a:r>
              <a:rPr lang="en-US" dirty="0"/>
              <a:t>Perfect financial markets are operationally and informationally efficient, so that financial dealings are zero-NPV transactions. </a:t>
            </a:r>
          </a:p>
          <a:p>
            <a:pPr eaLnBrk="0" hangingPunct="0"/>
            <a:r>
              <a:rPr lang="en-US" dirty="0"/>
              <a:t>If financial policy is to increase firm value, then it must either</a:t>
            </a:r>
          </a:p>
          <a:p>
            <a:pPr lvl="1" eaLnBrk="0" hangingPunct="0"/>
            <a:r>
              <a:rPr lang="en-US" dirty="0"/>
              <a:t>increase expected future cash flows, or</a:t>
            </a:r>
          </a:p>
          <a:p>
            <a:pPr lvl="1" eaLnBrk="0" hangingPunct="0"/>
            <a:r>
              <a:rPr lang="en-US" dirty="0"/>
              <a:t>decrease the discount rate</a:t>
            </a:r>
          </a:p>
          <a:p>
            <a:pPr eaLnBrk="0" hangingPunct="0">
              <a:buFontTx/>
              <a:buNone/>
            </a:pPr>
            <a:r>
              <a:rPr lang="en-US" dirty="0"/>
              <a:t>	in a way that cannot be replicated by individual investors</a:t>
            </a:r>
          </a:p>
          <a:p>
            <a:pPr eaLnBrk="0" hangingPunct="0"/>
            <a:endParaRPr lang="en-US" sz="600" dirty="0">
              <a:solidFill>
                <a:schemeClr val="tx2"/>
              </a:solidFill>
            </a:endParaRPr>
          </a:p>
          <a:p>
            <a:pPr eaLnBrk="0" hangingPunct="0"/>
            <a:r>
              <a:rPr lang="en-US" dirty="0"/>
              <a:t>MNCs can have an advantage over domestic firms because market imperfections are greater between national markets than within national markets.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Rectangle 2"/>
          <p:cNvSpPr>
            <a:spLocks noGrp="1" noRot="1" noChangeAspect="1" noChangeArrowheads="1" noTextEdit="1"/>
          </p:cNvSpPr>
          <p:nvPr>
            <p:ph type="sldImg"/>
          </p:nvPr>
        </p:nvSpPr>
        <p:spPr>
          <a:xfrm>
            <a:off x="1477963" y="704850"/>
            <a:ext cx="4306887" cy="3228975"/>
          </a:xfrm>
          <a:ln cap="flat"/>
        </p:spPr>
      </p:sp>
      <p:sp>
        <p:nvSpPr>
          <p:cNvPr id="5" name="Rectangle 3"/>
          <p:cNvSpPr>
            <a:spLocks noGrp="1" noChangeArrowheads="1"/>
          </p:cNvSpPr>
          <p:nvPr>
            <p:ph type="body" idx="3"/>
          </p:nvPr>
        </p:nvSpPr>
        <p:spPr>
          <a:xfrm>
            <a:off x="930275" y="4410075"/>
            <a:ext cx="5126038" cy="4210050"/>
          </a:xfrm>
          <a:noFill/>
          <a:ln/>
        </p:spPr>
        <p:txBody>
          <a:bodyPr lIns="90377" tIns="45188" rIns="90377" bIns="45188"/>
          <a:lstStyle/>
          <a:p>
            <a:pPr marL="114300" indent="-114300" defTabSz="882650"/>
            <a:r>
              <a:rPr lang="en-US" b="1" dirty="0"/>
              <a:t>Financial markets</a:t>
            </a:r>
            <a:r>
              <a:rPr lang="en-US" dirty="0"/>
              <a:t> are markets for financial (as opposed to real) assets and liabilities. </a:t>
            </a:r>
          </a:p>
          <a:p>
            <a:pPr marL="114300" indent="-114300" defTabSz="882650">
              <a:buFontTx/>
              <a:buNone/>
            </a:pPr>
            <a:endParaRPr lang="en-US" sz="800" dirty="0"/>
          </a:p>
          <a:p>
            <a:pPr marL="114300" indent="-114300" defTabSz="882650"/>
            <a:r>
              <a:rPr lang="en-US" dirty="0"/>
              <a:t>A market’s most important characteristic is its </a:t>
            </a:r>
            <a:r>
              <a:rPr lang="en-US" b="1" dirty="0"/>
              <a:t>liquidity</a:t>
            </a:r>
            <a:r>
              <a:rPr lang="en-US" dirty="0"/>
              <a:t>. </a:t>
            </a:r>
          </a:p>
          <a:p>
            <a:pPr marL="114300" indent="-114300" defTabSz="882650">
              <a:buFontTx/>
              <a:buNone/>
            </a:pPr>
            <a:r>
              <a:rPr lang="en-US" dirty="0"/>
              <a:t>	Liquidity is important because it affects operational, informational, and </a:t>
            </a:r>
            <a:r>
              <a:rPr lang="en-US" dirty="0" err="1"/>
              <a:t>allocational</a:t>
            </a:r>
            <a:r>
              <a:rPr lang="en-US" dirty="0"/>
              <a:t> efficiency. </a:t>
            </a:r>
          </a:p>
          <a:p>
            <a:pPr marL="114300" indent="-114300" defTabSz="882650">
              <a:buFontTx/>
              <a:buNone/>
            </a:pPr>
            <a:endParaRPr lang="en-US" sz="400" dirty="0"/>
          </a:p>
          <a:p>
            <a:pPr marL="339725" lvl="1" indent="-111125" defTabSz="882650"/>
            <a:r>
              <a:rPr lang="en-US" dirty="0"/>
              <a:t>Liquid assets can be quickly converted into their cash value. </a:t>
            </a:r>
          </a:p>
          <a:p>
            <a:pPr marL="339725" lvl="1" indent="-111125" defTabSz="882650"/>
            <a:r>
              <a:rPr lang="en-US" dirty="0"/>
              <a:t>Liquidity is closely related to transaction volume, with high-volume markets being more liquid than low-volume markets. </a:t>
            </a:r>
          </a:p>
          <a:p>
            <a:pPr marL="339725" lvl="1" indent="-111125" defTabSz="882650"/>
            <a:r>
              <a:rPr lang="en-US" dirty="0"/>
              <a:t>The interbank currency and Eurocurrency markets enjoy high liquidity in large part because of the high volume of trade.</a:t>
            </a:r>
          </a:p>
          <a:p>
            <a:pPr marL="339725" lvl="1" indent="-111125" defTabSz="882650">
              <a:buFontTx/>
              <a:buChar char="-"/>
            </a:pPr>
            <a:r>
              <a:rPr lang="en-US" dirty="0"/>
              <a:t>There is wide variation in the liquidity of other markets. </a:t>
            </a:r>
          </a:p>
          <a:p>
            <a:pPr marL="114300" indent="-114300" defTabSz="882650">
              <a:buFontTx/>
              <a:buNone/>
            </a:pPr>
            <a:endParaRPr lang="en-US" sz="800" dirty="0"/>
          </a:p>
          <a:p>
            <a:pPr marL="114300" indent="-114300" defTabSz="882650"/>
            <a:r>
              <a:rPr lang="en-US" dirty="0"/>
              <a:t>The text also discusses the difference between</a:t>
            </a:r>
          </a:p>
          <a:p>
            <a:pPr marL="339725" lvl="1" indent="-111125" defTabSz="882650"/>
            <a:r>
              <a:rPr lang="en-US" dirty="0"/>
              <a:t>Intermediated and non-intermediated markets </a:t>
            </a:r>
          </a:p>
          <a:p>
            <a:pPr marL="339725" lvl="1" indent="-111125" defTabSz="882650"/>
            <a:r>
              <a:rPr lang="en-US" dirty="0"/>
              <a:t>Maturity: money (short maturity) vs capital (long maturity) markets </a:t>
            </a:r>
          </a:p>
          <a:p>
            <a:pPr marL="339725" lvl="1" indent="-111125" defTabSz="882650"/>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5" name="Rectangle 3"/>
          <p:cNvSpPr>
            <a:spLocks noGrp="1" noRot="1" noChangeAspect="1" noChangeArrowheads="1" noTextEdit="1"/>
          </p:cNvSpPr>
          <p:nvPr>
            <p:ph type="sldImg"/>
          </p:nvPr>
        </p:nvSpPr>
        <p:spPr>
          <a:xfrm>
            <a:off x="1600200" y="727075"/>
            <a:ext cx="4114800" cy="3086100"/>
          </a:xfrm>
          <a:ln cap="flat"/>
        </p:spPr>
      </p:sp>
      <p:sp>
        <p:nvSpPr>
          <p:cNvPr id="5" name="Rectangle 2"/>
          <p:cNvSpPr>
            <a:spLocks noGrp="1" noChangeArrowheads="1"/>
          </p:cNvSpPr>
          <p:nvPr>
            <p:ph type="body" idx="3"/>
          </p:nvPr>
        </p:nvSpPr>
        <p:spPr>
          <a:xfrm>
            <a:off x="931863" y="4410075"/>
            <a:ext cx="5121275" cy="4022725"/>
          </a:xfrm>
          <a:noFill/>
          <a:ln/>
        </p:spPr>
        <p:txBody>
          <a:bodyPr/>
          <a:lstStyle/>
          <a:p>
            <a:pPr eaLnBrk="0" hangingPunct="0"/>
            <a:r>
              <a:rPr lang="en-US" dirty="0">
                <a:solidFill>
                  <a:schemeClr val="tx2"/>
                </a:solidFill>
              </a:rPr>
              <a:t>Cultural differences create additional costs and risks for multinational operations. This increases business risks. </a:t>
            </a:r>
          </a:p>
          <a:p>
            <a:pPr lvl="1">
              <a:buFontTx/>
              <a:buChar char="-"/>
            </a:pPr>
            <a:r>
              <a:rPr lang="en-US" dirty="0"/>
              <a:t>Example: GM tried to sell the subcompact Nova in Mexico - literally translated, “no </a:t>
            </a:r>
            <a:r>
              <a:rPr lang="en-US" dirty="0" err="1"/>
              <a:t>va</a:t>
            </a:r>
            <a:r>
              <a:rPr lang="en-US" dirty="0"/>
              <a:t>” means “it goes not.”</a:t>
            </a:r>
          </a:p>
          <a:p>
            <a:endParaRPr lang="en-US" dirty="0"/>
          </a:p>
          <a:p>
            <a:r>
              <a:rPr lang="en-US" dirty="0"/>
              <a:t>Consequently, multinational financial managers must be experts in finance, as well as knowledgeable in a variety of related business disciplines. </a:t>
            </a:r>
          </a:p>
          <a:p>
            <a:pPr lvl="1" eaLnBrk="0" hangingPunct="0">
              <a:buFontTx/>
              <a:buChar char="-"/>
            </a:pPr>
            <a:r>
              <a:rPr lang="en-US" dirty="0"/>
              <a:t>Indeed, the term “an expert in multinational finance” is an </a:t>
            </a:r>
            <a:r>
              <a:rPr lang="en-US" b="1" dirty="0"/>
              <a:t>oxymoron</a:t>
            </a:r>
            <a:r>
              <a:rPr lang="en-US" dirty="0"/>
              <a:t>, like “jumbo shrimp” or “military intelligence.”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1" name="Rectangle 3"/>
          <p:cNvSpPr>
            <a:spLocks noGrp="1" noRot="1" noChangeAspect="1" noChangeArrowheads="1" noTextEdit="1"/>
          </p:cNvSpPr>
          <p:nvPr>
            <p:ph type="sldImg"/>
          </p:nvPr>
        </p:nvSpPr>
        <p:spPr>
          <a:xfrm>
            <a:off x="1600200" y="727075"/>
            <a:ext cx="4114800" cy="3086100"/>
          </a:xfrm>
          <a:ln cap="flat"/>
        </p:spPr>
      </p:sp>
      <p:sp>
        <p:nvSpPr>
          <p:cNvPr id="5" name="Rectangle 2"/>
          <p:cNvSpPr>
            <a:spLocks noGrp="1" noChangeArrowheads="1"/>
          </p:cNvSpPr>
          <p:nvPr>
            <p:ph type="body" idx="3"/>
          </p:nvPr>
        </p:nvSpPr>
        <p:spPr>
          <a:xfrm>
            <a:off x="931863" y="4410075"/>
            <a:ext cx="5121275" cy="4176713"/>
          </a:xfrm>
          <a:noFill/>
          <a:ln/>
        </p:spPr>
        <p:txBody>
          <a:bodyPr/>
          <a:lstStyle/>
          <a:p>
            <a:r>
              <a:rPr lang="en-US"/>
              <a:t>Problems facing the multinational financial manager are even more likely to encompass several related fields of finance than are domestic financial problems.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1" name="Rectangle 3"/>
          <p:cNvSpPr>
            <a:spLocks noGrp="1" noRot="1" noChangeAspect="1" noChangeArrowheads="1" noTextEdit="1"/>
          </p:cNvSpPr>
          <p:nvPr>
            <p:ph type="sldImg"/>
          </p:nvPr>
        </p:nvSpPr>
        <p:spPr>
          <a:xfrm>
            <a:off x="1600200" y="727075"/>
            <a:ext cx="4114800" cy="3086100"/>
          </a:xfrm>
          <a:ln cap="flat"/>
        </p:spPr>
      </p:sp>
      <p:sp>
        <p:nvSpPr>
          <p:cNvPr id="5" name="Rectangle 2"/>
          <p:cNvSpPr>
            <a:spLocks noGrp="1" noChangeArrowheads="1"/>
          </p:cNvSpPr>
          <p:nvPr>
            <p:ph type="body" idx="3"/>
          </p:nvPr>
        </p:nvSpPr>
        <p:spPr>
          <a:xfrm>
            <a:off x="931863" y="4410075"/>
            <a:ext cx="5121275" cy="4022725"/>
          </a:xfrm>
          <a:noFill/>
          <a:ln/>
        </p:spPr>
        <p:txBody>
          <a:bodyPr/>
          <a:lstStyle/>
          <a:p>
            <a:r>
              <a:rPr lang="en-US" dirty="0"/>
              <a:t>It is the linkages between the various business disciplines that make the opportunities and challenges of international business and finance both more interesting and more difficult than those of “domestic” business.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5" name="Rectangle 3"/>
          <p:cNvSpPr>
            <a:spLocks noGrp="1" noRot="1" noChangeAspect="1" noChangeArrowheads="1" noTextEdit="1"/>
          </p:cNvSpPr>
          <p:nvPr>
            <p:ph type="sldImg"/>
          </p:nvPr>
        </p:nvSpPr>
        <p:spPr>
          <a:xfrm>
            <a:off x="1600200" y="727075"/>
            <a:ext cx="4114800" cy="3086100"/>
          </a:xfrm>
          <a:ln cap="flat"/>
        </p:spPr>
      </p:sp>
      <p:sp>
        <p:nvSpPr>
          <p:cNvPr id="5" name="Rectangle 2"/>
          <p:cNvSpPr>
            <a:spLocks noGrp="1" noChangeArrowheads="1"/>
          </p:cNvSpPr>
          <p:nvPr>
            <p:ph type="body" idx="3"/>
          </p:nvPr>
        </p:nvSpPr>
        <p:spPr>
          <a:xfrm>
            <a:off x="931863" y="4184651"/>
            <a:ext cx="5303837" cy="4402138"/>
          </a:xfrm>
          <a:noFill/>
          <a:ln/>
        </p:spPr>
        <p:txBody>
          <a:bodyPr/>
          <a:lstStyle/>
          <a:p>
            <a:pPr marL="171450" indent="-171450" algn="just">
              <a:tabLst>
                <a:tab pos="171450" algn="l"/>
              </a:tabLst>
            </a:pPr>
            <a:r>
              <a:rPr lang="en-US" dirty="0"/>
              <a:t>This quote describes the approach of the book. International finance is a difficult and complex subject, but we ignore the complexity at our peril. </a:t>
            </a:r>
          </a:p>
          <a:p>
            <a:pPr marL="171450" indent="-171450" algn="just">
              <a:buFontTx/>
              <a:buNone/>
              <a:tabLst>
                <a:tab pos="171450" algn="l"/>
              </a:tabLst>
            </a:pPr>
            <a:endParaRPr lang="en-US" sz="800" dirty="0"/>
          </a:p>
          <a:p>
            <a:pPr marL="171450" indent="-171450" algn="just">
              <a:tabLst>
                <a:tab pos="171450" algn="l"/>
              </a:tabLst>
            </a:pPr>
            <a:r>
              <a:rPr lang="en-US" dirty="0"/>
              <a:t>The statement on the slide is Einstein’s version of </a:t>
            </a:r>
            <a:r>
              <a:rPr lang="en-US" b="1" dirty="0"/>
              <a:t>Occam's razor</a:t>
            </a:r>
            <a:r>
              <a:rPr lang="en-US" dirty="0"/>
              <a:t>, which can be paraphrased as:</a:t>
            </a:r>
            <a:endParaRPr lang="en-US" sz="800" dirty="0"/>
          </a:p>
          <a:p>
            <a:pPr marL="171450" indent="-171450" algn="just">
              <a:buFontTx/>
              <a:buNone/>
              <a:tabLst>
                <a:tab pos="171450" algn="l"/>
              </a:tabLst>
            </a:pPr>
            <a:endParaRPr lang="en-US" sz="800" dirty="0"/>
          </a:p>
          <a:p>
            <a:pPr marL="171450" indent="-171450" algn="just">
              <a:buFontTx/>
              <a:buNone/>
              <a:tabLst>
                <a:tab pos="171450" algn="l"/>
              </a:tabLst>
            </a:pPr>
            <a:r>
              <a:rPr lang="en-US" dirty="0"/>
              <a:t>	“</a:t>
            </a:r>
            <a:r>
              <a:rPr lang="en-US" i="1" dirty="0"/>
              <a:t>Of two competing theories that make exactly the same predictions, the simpler theory is the better.”</a:t>
            </a:r>
            <a:r>
              <a:rPr lang="en-US" dirty="0"/>
              <a:t> </a:t>
            </a:r>
          </a:p>
          <a:p>
            <a:pPr marL="171450" indent="-171450" algn="just">
              <a:buFontTx/>
              <a:buNone/>
              <a:tabLst>
                <a:tab pos="171450" algn="l"/>
              </a:tabLst>
            </a:pPr>
            <a:endParaRPr lang="en-US" sz="800" dirty="0"/>
          </a:p>
          <a:p>
            <a:pPr marL="171450" indent="-171450" algn="just">
              <a:buFontTx/>
              <a:buNone/>
              <a:tabLst>
                <a:tab pos="171450" algn="l"/>
              </a:tabLst>
            </a:pPr>
            <a:r>
              <a:rPr lang="en-US" b="1" dirty="0"/>
              <a:t>	</a:t>
            </a:r>
            <a:r>
              <a:rPr lang="en-US" dirty="0"/>
              <a:t>Occam's razor</a:t>
            </a:r>
            <a:r>
              <a:rPr lang="en-US" b="1" dirty="0"/>
              <a:t> </a:t>
            </a:r>
            <a:r>
              <a:rPr lang="en-US" dirty="0"/>
              <a:t>is attributed to the 14th century logician and Franciscan friar William of Occam.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7" name="Rectangle 3"/>
          <p:cNvSpPr>
            <a:spLocks noGrp="1" noRot="1" noChangeAspect="1" noChangeArrowheads="1" noTextEdit="1"/>
          </p:cNvSpPr>
          <p:nvPr>
            <p:ph type="sldImg"/>
          </p:nvPr>
        </p:nvSpPr>
        <p:spPr>
          <a:xfrm>
            <a:off x="1600200" y="727075"/>
            <a:ext cx="4114800" cy="3086100"/>
          </a:xfrm>
          <a:ln cap="flat"/>
        </p:spPr>
      </p:sp>
      <p:sp>
        <p:nvSpPr>
          <p:cNvPr id="5" name="Rectangle 2"/>
          <p:cNvSpPr>
            <a:spLocks noGrp="1" noChangeArrowheads="1"/>
          </p:cNvSpPr>
          <p:nvPr>
            <p:ph type="body" idx="3"/>
          </p:nvPr>
        </p:nvSpPr>
        <p:spPr>
          <a:xfrm>
            <a:off x="931863" y="4184651"/>
            <a:ext cx="5303837" cy="4572000"/>
          </a:xfrm>
          <a:noFill/>
          <a:ln/>
        </p:spPr>
        <p:txBody>
          <a:bodyPr/>
          <a:lstStyle/>
          <a:p>
            <a:pPr marL="0" indent="0">
              <a:lnSpc>
                <a:spcPct val="80000"/>
              </a:lnSpc>
              <a:buFontTx/>
              <a:buNone/>
              <a:tabLst>
                <a:tab pos="346075" algn="l"/>
                <a:tab pos="457200" algn="l"/>
              </a:tabLst>
            </a:pPr>
            <a:endParaRPr lang="en-US" sz="200" dirty="0">
              <a:latin typeface="Alba Super" pitchFamily="2" charset="0"/>
            </a:endParaRPr>
          </a:p>
          <a:p>
            <a:pPr marL="0" indent="0" eaLnBrk="0" hangingPunct="0">
              <a:lnSpc>
                <a:spcPct val="80000"/>
              </a:lnSpc>
              <a:buFontTx/>
              <a:buNone/>
              <a:tabLst>
                <a:tab pos="346075" algn="l"/>
                <a:tab pos="457200" algn="l"/>
              </a:tabLst>
            </a:pPr>
            <a:r>
              <a:rPr lang="en-US" dirty="0"/>
              <a:t>The text focuses on the international components of the traditional topics in a finance degree program. The major sections of the text thus correspond to courses offered in traditional finance curricula.</a:t>
            </a:r>
          </a:p>
          <a:p>
            <a:pPr marL="0" indent="0" eaLnBrk="0" hangingPunct="0">
              <a:lnSpc>
                <a:spcPct val="80000"/>
              </a:lnSpc>
              <a:buFontTx/>
              <a:buNone/>
              <a:tabLst>
                <a:tab pos="346075" algn="l"/>
                <a:tab pos="457200" algn="l"/>
              </a:tabLst>
            </a:pPr>
            <a:endParaRPr lang="en-US" sz="800" dirty="0"/>
          </a:p>
          <a:p>
            <a:pPr marL="0" indent="0" eaLnBrk="0" hangingPunct="0">
              <a:lnSpc>
                <a:spcPct val="80000"/>
              </a:lnSpc>
              <a:buFontTx/>
              <a:buNone/>
              <a:tabLst>
                <a:tab pos="346075" algn="l"/>
                <a:tab pos="457200" algn="l"/>
              </a:tabLst>
            </a:pPr>
            <a:r>
              <a:rPr lang="en-US" dirty="0"/>
              <a:t>1.1 	The Goals of the Multinational Corporation</a:t>
            </a:r>
          </a:p>
          <a:p>
            <a:pPr marL="457200" lvl="1" indent="-111125" eaLnBrk="0" hangingPunct="0">
              <a:lnSpc>
                <a:spcPct val="80000"/>
              </a:lnSpc>
              <a:buFontTx/>
              <a:buChar char="-"/>
              <a:tabLst>
                <a:tab pos="346075" algn="l"/>
                <a:tab pos="457200" algn="l"/>
              </a:tabLst>
            </a:pPr>
            <a:r>
              <a:rPr lang="en-US" sz="1300" dirty="0"/>
              <a:t>Shareholders versus stakeholders…</a:t>
            </a:r>
          </a:p>
          <a:p>
            <a:pPr marL="0" indent="0" eaLnBrk="0" hangingPunct="0">
              <a:lnSpc>
                <a:spcPct val="80000"/>
              </a:lnSpc>
              <a:buFontTx/>
              <a:buNone/>
              <a:tabLst>
                <a:tab pos="346075" algn="l"/>
                <a:tab pos="457200" algn="l"/>
              </a:tabLst>
            </a:pPr>
            <a:r>
              <a:rPr lang="en-US" dirty="0"/>
              <a:t>1.2 	The Challenges of Multinational Operations</a:t>
            </a:r>
          </a:p>
          <a:p>
            <a:pPr marL="457200" lvl="1" indent="-111125" eaLnBrk="0" hangingPunct="0">
              <a:lnSpc>
                <a:spcPct val="80000"/>
              </a:lnSpc>
              <a:buFontTx/>
              <a:buChar char="-"/>
              <a:tabLst>
                <a:tab pos="346075" algn="l"/>
                <a:tab pos="457200" algn="l"/>
              </a:tabLst>
            </a:pPr>
            <a:r>
              <a:rPr lang="en-US" sz="1300" dirty="0"/>
              <a:t>Cultural differences, and country risks, financial price risks…</a:t>
            </a:r>
          </a:p>
          <a:p>
            <a:pPr marL="0" indent="0" eaLnBrk="0" hangingPunct="0">
              <a:lnSpc>
                <a:spcPct val="80000"/>
              </a:lnSpc>
              <a:buFontTx/>
              <a:buNone/>
              <a:tabLst>
                <a:tab pos="346075" algn="l"/>
                <a:tab pos="457200" algn="l"/>
              </a:tabLst>
            </a:pPr>
            <a:r>
              <a:rPr lang="en-US" dirty="0"/>
              <a:t>1.3 	The Opportunities of Multinational Operations</a:t>
            </a:r>
          </a:p>
          <a:p>
            <a:pPr marL="457200" lvl="1" indent="-111125" eaLnBrk="0" hangingPunct="0">
              <a:lnSpc>
                <a:spcPct val="80000"/>
              </a:lnSpc>
              <a:buFontTx/>
              <a:buChar char="-"/>
              <a:tabLst>
                <a:tab pos="346075" algn="l"/>
                <a:tab pos="457200" algn="l"/>
              </a:tabLst>
            </a:pPr>
            <a:r>
              <a:rPr lang="en-US" sz="1300" dirty="0"/>
              <a:t>Higher operating cash flows and lower capital costs…</a:t>
            </a:r>
            <a:r>
              <a:rPr lang="en-US" sz="1200" dirty="0"/>
              <a:t> </a:t>
            </a:r>
          </a:p>
          <a:p>
            <a:pPr marL="0" indent="0" eaLnBrk="0" hangingPunct="0">
              <a:lnSpc>
                <a:spcPct val="80000"/>
              </a:lnSpc>
              <a:buFontTx/>
              <a:buNone/>
              <a:tabLst>
                <a:tab pos="346075" algn="l"/>
                <a:tab pos="457200" algn="l"/>
              </a:tabLst>
            </a:pPr>
            <a:r>
              <a:rPr lang="en-US" dirty="0"/>
              <a:t>1.4 	Financial Management of the Multinational Corporation </a:t>
            </a:r>
          </a:p>
          <a:p>
            <a:pPr marL="457200" lvl="1" indent="-111125" eaLnBrk="0" hangingPunct="0">
              <a:lnSpc>
                <a:spcPct val="80000"/>
              </a:lnSpc>
              <a:buFontTx/>
              <a:buChar char="-"/>
              <a:tabLst>
                <a:tab pos="346075" algn="l"/>
                <a:tab pos="457200" algn="l"/>
              </a:tabLst>
            </a:pPr>
            <a:r>
              <a:rPr lang="en-US" sz="1300" dirty="0"/>
              <a:t>Multinational financial management is multidisciplinary across business fields, as well as within finance</a:t>
            </a:r>
            <a:r>
              <a:rPr lang="en-US" sz="1200" dirty="0"/>
              <a: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7" name="Rectangle 3"/>
          <p:cNvSpPr>
            <a:spLocks noGrp="1" noRot="1" noChangeAspect="1" noChangeArrowheads="1" noTextEdit="1"/>
          </p:cNvSpPr>
          <p:nvPr>
            <p:ph type="sldImg"/>
          </p:nvPr>
        </p:nvSpPr>
        <p:spPr>
          <a:xfrm>
            <a:off x="1600200" y="727075"/>
            <a:ext cx="4114800" cy="3086100"/>
          </a:xfrm>
          <a:ln cap="flat"/>
        </p:spPr>
      </p:sp>
      <p:sp>
        <p:nvSpPr>
          <p:cNvPr id="5" name="Rectangle 2"/>
          <p:cNvSpPr>
            <a:spLocks noGrp="1" noChangeArrowheads="1"/>
          </p:cNvSpPr>
          <p:nvPr>
            <p:ph type="body" idx="3"/>
          </p:nvPr>
        </p:nvSpPr>
        <p:spPr>
          <a:xfrm>
            <a:off x="931863" y="4184651"/>
            <a:ext cx="5303837" cy="4572000"/>
          </a:xfrm>
          <a:noFill/>
          <a:ln/>
        </p:spPr>
        <p:txBody>
          <a:bodyPr/>
          <a:lstStyle/>
          <a:p>
            <a:pPr marL="0" indent="0">
              <a:lnSpc>
                <a:spcPct val="80000"/>
              </a:lnSpc>
              <a:buFontTx/>
              <a:buNone/>
              <a:tabLst>
                <a:tab pos="346075" algn="l"/>
                <a:tab pos="457200" algn="l"/>
              </a:tabLst>
            </a:pPr>
            <a:endParaRPr lang="en-US" sz="200" dirty="0">
              <a:latin typeface="Alba Super" pitchFamily="2" charset="0"/>
            </a:endParaRPr>
          </a:p>
          <a:p>
            <a:pPr marL="0" indent="0" eaLnBrk="0" hangingPunct="0">
              <a:lnSpc>
                <a:spcPct val="80000"/>
              </a:lnSpc>
              <a:buFontTx/>
              <a:buNone/>
              <a:tabLst>
                <a:tab pos="346075" algn="l"/>
                <a:tab pos="457200" algn="l"/>
              </a:tabLst>
            </a:pPr>
            <a:r>
              <a:rPr lang="en-US" dirty="0" smtClean="0"/>
              <a:t>Chapter </a:t>
            </a:r>
            <a:r>
              <a:rPr lang="en-US" dirty="0"/>
              <a:t>1 serves as a starting point.</a:t>
            </a:r>
          </a:p>
          <a:p>
            <a:pPr marL="457200" lvl="1" indent="-111125" eaLnBrk="0" hangingPunct="0">
              <a:lnSpc>
                <a:spcPct val="80000"/>
              </a:lnSpc>
              <a:buFontTx/>
              <a:buChar char="-"/>
              <a:tabLst>
                <a:tab pos="346075" algn="l"/>
                <a:tab pos="457200" algn="l"/>
              </a:tabLst>
            </a:pPr>
            <a:r>
              <a:rPr lang="en-US" sz="1300" dirty="0"/>
              <a:t>Review basic financial terminology and concepts such as efficient markets, perfect markets, and liquidity</a:t>
            </a:r>
          </a:p>
          <a:p>
            <a:pPr marL="457200" lvl="1" indent="-111125" eaLnBrk="0" hangingPunct="0">
              <a:lnSpc>
                <a:spcPct val="80000"/>
              </a:lnSpc>
              <a:buFontTx/>
              <a:buChar char="-"/>
              <a:tabLst>
                <a:tab pos="346075" algn="l"/>
                <a:tab pos="457200" algn="l"/>
              </a:tabLst>
            </a:pPr>
            <a:r>
              <a:rPr lang="en-US" sz="1300" dirty="0"/>
              <a:t>Review the goals of the multinational corporation in the context of a nation’s corporate governance mechanism</a:t>
            </a:r>
          </a:p>
          <a:p>
            <a:pPr marL="457200" lvl="1" indent="-111125" eaLnBrk="0" hangingPunct="0">
              <a:lnSpc>
                <a:spcPct val="80000"/>
              </a:lnSpc>
              <a:buFontTx/>
              <a:buChar char="-"/>
              <a:tabLst>
                <a:tab pos="346075" algn="l"/>
                <a:tab pos="457200" algn="l"/>
              </a:tabLst>
            </a:pPr>
            <a:r>
              <a:rPr lang="en-US" sz="1300" dirty="0"/>
              <a:t>Introduce the key opportunities and challenges of international business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5" name="Rectangle 3"/>
          <p:cNvSpPr>
            <a:spLocks noGrp="1" noRot="1" noChangeAspect="1" noChangeArrowheads="1" noTextEdit="1"/>
          </p:cNvSpPr>
          <p:nvPr>
            <p:ph type="sldImg"/>
          </p:nvPr>
        </p:nvSpPr>
        <p:spPr>
          <a:xfrm>
            <a:off x="1600200" y="727075"/>
            <a:ext cx="4114800" cy="3086100"/>
          </a:xfrm>
          <a:ln cap="flat"/>
        </p:spPr>
      </p:sp>
      <p:sp>
        <p:nvSpPr>
          <p:cNvPr id="5" name="Rectangle 2"/>
          <p:cNvSpPr>
            <a:spLocks noGrp="1" noChangeArrowheads="1"/>
          </p:cNvSpPr>
          <p:nvPr>
            <p:ph type="body" idx="3"/>
          </p:nvPr>
        </p:nvSpPr>
        <p:spPr>
          <a:xfrm>
            <a:off x="931863" y="4184651"/>
            <a:ext cx="5303837" cy="4402138"/>
          </a:xfrm>
          <a:noFill/>
          <a:ln/>
        </p:spPr>
        <p:txBody>
          <a:bodyPr/>
          <a:lstStyle/>
          <a:p>
            <a:r>
              <a:rPr lang="en-US" dirty="0"/>
              <a:t>There is a </a:t>
            </a:r>
            <a:r>
              <a:rPr lang="en-US" dirty="0" smtClean="0"/>
              <a:t>multi-dimensional continuum </a:t>
            </a:r>
            <a:r>
              <a:rPr lang="en-US" dirty="0"/>
              <a:t>of business environments from very similar to very </a:t>
            </a:r>
            <a:r>
              <a:rPr lang="en-US" dirty="0" smtClean="0"/>
              <a:t>different. </a:t>
            </a:r>
            <a:endParaRPr lang="en-US" sz="400" dirty="0"/>
          </a:p>
          <a:p>
            <a:pPr lvl="1"/>
            <a:r>
              <a:rPr lang="en-US" dirty="0"/>
              <a:t>The term “multinational” implies “cross-border.” However, multinational financial management can take place within a nation’s borders (e.g., Canada or Belgium) or even outside any nation’s borders (e.g., external Eurocurrency markets) as businesses interact with different cultures or social, legal, economic, or political environments. </a:t>
            </a:r>
            <a:endParaRPr lang="en-US" sz="400" dirty="0"/>
          </a:p>
          <a:p>
            <a:pPr lvl="1"/>
            <a:r>
              <a:rPr lang="en-US" dirty="0"/>
              <a:t>While we take the perspective of the financial manager of a  multinational corporation, this framework works just as well for individuals, small businesses, and government entities. Along the way, we provide a tour of businesses and business environments in many countries around the world. </a:t>
            </a:r>
          </a:p>
          <a:p>
            <a:r>
              <a:rPr lang="en-US" dirty="0"/>
              <a:t>The multinational financial manager must be sensitive to cultural differences in the conduct of both professional and personal life. Failing to accommodate cultural patterns and expectations can obstruct negotiations and result in hostility and mistrust even if both counterparties have the best of intentions.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9" name="Rectangle 3"/>
          <p:cNvSpPr>
            <a:spLocks noGrp="1" noRot="1" noChangeAspect="1" noChangeArrowheads="1" noTextEdit="1"/>
          </p:cNvSpPr>
          <p:nvPr>
            <p:ph type="sldImg"/>
          </p:nvPr>
        </p:nvSpPr>
        <p:spPr>
          <a:xfrm>
            <a:off x="1600200" y="727075"/>
            <a:ext cx="4114800" cy="3086100"/>
          </a:xfrm>
          <a:ln cap="flat"/>
        </p:spPr>
      </p:sp>
      <p:sp>
        <p:nvSpPr>
          <p:cNvPr id="5" name="Rectangle 2"/>
          <p:cNvSpPr>
            <a:spLocks noGrp="1" noChangeArrowheads="1"/>
          </p:cNvSpPr>
          <p:nvPr>
            <p:ph type="body" idx="3"/>
          </p:nvPr>
        </p:nvSpPr>
        <p:spPr>
          <a:xfrm>
            <a:off x="931863" y="4184651"/>
            <a:ext cx="5121275" cy="4402138"/>
          </a:xfrm>
          <a:noFill/>
          <a:ln/>
        </p:spPr>
        <p:txBody>
          <a:bodyPr/>
          <a:lstStyle/>
          <a:p>
            <a:r>
              <a:rPr lang="en-US" dirty="0"/>
              <a:t>This slide shows the management and ownership structure that is typical of companies throughout the world. </a:t>
            </a:r>
          </a:p>
          <a:p>
            <a:pPr eaLnBrk="0" hangingPunct="0">
              <a:lnSpc>
                <a:spcPct val="75000"/>
              </a:lnSpc>
            </a:pPr>
            <a:endParaRPr lang="en-US" sz="400" dirty="0"/>
          </a:p>
          <a:p>
            <a:r>
              <a:rPr lang="en-US" dirty="0"/>
              <a:t>Scholars often treat the firm as the nexus of a set of contracts between various stakeholders in the firm. In this view…</a:t>
            </a:r>
          </a:p>
          <a:p>
            <a:pPr marL="344488" lvl="1" indent="-119063" eaLnBrk="0" hangingPunct="0"/>
            <a:r>
              <a:rPr lang="en-US" dirty="0"/>
              <a:t>The corporation is defined by a legal framework of contracts. </a:t>
            </a:r>
          </a:p>
          <a:p>
            <a:pPr marL="344488" lvl="1" indent="-119063" eaLnBrk="0" hangingPunct="0"/>
            <a:r>
              <a:rPr lang="en-US" dirty="0"/>
              <a:t>Important contracts include those with equity, debt, management and other employees, customers, suppliers, and host governments, and perhaps even religious authorities. </a:t>
            </a:r>
          </a:p>
          <a:p>
            <a:pPr eaLnBrk="0" hangingPunct="0">
              <a:lnSpc>
                <a:spcPct val="75000"/>
              </a:lnSpc>
            </a:pPr>
            <a:endParaRPr lang="en-US" sz="400" dirty="0"/>
          </a:p>
          <a:p>
            <a:r>
              <a:rPr lang="en-US" dirty="0"/>
              <a:t>The traditional goal of financial management is to maximize shareholder wealth. </a:t>
            </a:r>
          </a:p>
          <a:p>
            <a:pPr marL="344488" lvl="1" indent="-119063" eaLnBrk="0" hangingPunct="0"/>
            <a:r>
              <a:rPr lang="en-US" dirty="0"/>
              <a:t>However, the multinational corporation must operate within the rules set by host governments. </a:t>
            </a:r>
          </a:p>
          <a:p>
            <a:pPr marL="344488" lvl="1" indent="-119063" eaLnBrk="0" hangingPunct="0"/>
            <a:r>
              <a:rPr lang="en-US" dirty="0"/>
              <a:t>The rights and responsibilities of the various stakeholders differ across countries.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2"/>
          <p:cNvSpPr>
            <a:spLocks noGrp="1" noRot="1" noChangeAspect="1" noChangeArrowheads="1" noTextEdit="1"/>
          </p:cNvSpPr>
          <p:nvPr>
            <p:ph type="sldImg"/>
          </p:nvPr>
        </p:nvSpPr>
        <p:spPr>
          <a:xfrm>
            <a:off x="1600200" y="727075"/>
            <a:ext cx="4114800" cy="3086100"/>
          </a:xfrm>
          <a:ln cap="flat"/>
        </p:spPr>
      </p:sp>
      <p:sp>
        <p:nvSpPr>
          <p:cNvPr id="5" name="Rectangle 3"/>
          <p:cNvSpPr>
            <a:spLocks noGrp="1" noChangeArrowheads="1"/>
          </p:cNvSpPr>
          <p:nvPr>
            <p:ph type="body" idx="3"/>
          </p:nvPr>
        </p:nvSpPr>
        <p:spPr>
          <a:xfrm>
            <a:off x="931863" y="4184651"/>
            <a:ext cx="5303837" cy="4402138"/>
          </a:xfrm>
          <a:noFill/>
          <a:ln/>
        </p:spPr>
        <p:txBody>
          <a:bodyPr/>
          <a:lstStyle/>
          <a:p>
            <a:pPr eaLnBrk="0" hangingPunct="0">
              <a:lnSpc>
                <a:spcPct val="90000"/>
              </a:lnSpc>
            </a:pPr>
            <a:r>
              <a:rPr lang="en-US" dirty="0"/>
              <a:t>The equality</a:t>
            </a:r>
          </a:p>
          <a:p>
            <a:pPr eaLnBrk="0" hangingPunct="0">
              <a:lnSpc>
                <a:spcPct val="75000"/>
              </a:lnSpc>
              <a:buFontTx/>
              <a:buNone/>
            </a:pPr>
            <a:endParaRPr lang="en-US" sz="200" dirty="0"/>
          </a:p>
          <a:p>
            <a:pPr algn="ctr" eaLnBrk="0" hangingPunct="0">
              <a:lnSpc>
                <a:spcPct val="90000"/>
              </a:lnSpc>
              <a:buFontTx/>
              <a:buNone/>
            </a:pPr>
            <a:r>
              <a:rPr lang="en-US" dirty="0"/>
              <a:t>V</a:t>
            </a:r>
            <a:r>
              <a:rPr lang="en-US" baseline="-25000" dirty="0"/>
              <a:t>REVENUES</a:t>
            </a:r>
            <a:r>
              <a:rPr lang="en-US" dirty="0"/>
              <a:t> = V</a:t>
            </a:r>
            <a:r>
              <a:rPr lang="en-US" baseline="-25000" dirty="0"/>
              <a:t>EXPENSES</a:t>
            </a:r>
            <a:r>
              <a:rPr lang="en-US" dirty="0"/>
              <a:t> + V</a:t>
            </a:r>
            <a:r>
              <a:rPr lang="en-US" baseline="-25000" dirty="0"/>
              <a:t>GOVT</a:t>
            </a:r>
            <a:r>
              <a:rPr lang="en-US" dirty="0"/>
              <a:t> + V</a:t>
            </a:r>
            <a:r>
              <a:rPr lang="en-US" baseline="-25000" dirty="0"/>
              <a:t>OTHER</a:t>
            </a:r>
            <a:r>
              <a:rPr lang="en-US" dirty="0"/>
              <a:t> + V</a:t>
            </a:r>
            <a:r>
              <a:rPr lang="en-US" baseline="-25000" dirty="0"/>
              <a:t>DEBT</a:t>
            </a:r>
            <a:r>
              <a:rPr lang="en-US" dirty="0"/>
              <a:t> + V</a:t>
            </a:r>
            <a:r>
              <a:rPr lang="en-US" baseline="-25000" dirty="0"/>
              <a:t>EQUITY</a:t>
            </a:r>
            <a:r>
              <a:rPr lang="en-US" dirty="0"/>
              <a:t> </a:t>
            </a:r>
          </a:p>
          <a:p>
            <a:pPr eaLnBrk="0" hangingPunct="0">
              <a:lnSpc>
                <a:spcPct val="75000"/>
              </a:lnSpc>
              <a:buFontTx/>
              <a:buNone/>
            </a:pPr>
            <a:endParaRPr lang="en-US" sz="400" dirty="0"/>
          </a:p>
          <a:p>
            <a:pPr eaLnBrk="0" hangingPunct="0">
              <a:lnSpc>
                <a:spcPct val="90000"/>
              </a:lnSpc>
              <a:buFontTx/>
              <a:buNone/>
            </a:pPr>
            <a:r>
              <a:rPr lang="en-US" dirty="0"/>
              <a:t>	is a consequence of “value </a:t>
            </a:r>
            <a:r>
              <a:rPr lang="en-US" dirty="0" err="1"/>
              <a:t>additivity</a:t>
            </a:r>
            <a:r>
              <a:rPr lang="en-US" dirty="0"/>
              <a:t>.”</a:t>
            </a:r>
          </a:p>
          <a:p>
            <a:pPr eaLnBrk="0" hangingPunct="0">
              <a:lnSpc>
                <a:spcPct val="75000"/>
              </a:lnSpc>
              <a:buFontTx/>
              <a:buNone/>
            </a:pPr>
            <a:endParaRPr lang="en-US" sz="600" dirty="0"/>
          </a:p>
          <a:p>
            <a:pPr eaLnBrk="0" hangingPunct="0">
              <a:lnSpc>
                <a:spcPct val="90000"/>
              </a:lnSpc>
            </a:pPr>
            <a:r>
              <a:rPr lang="en-US" dirty="0"/>
              <a:t>Viewing the assets of the firm in this way incorporates many more of the firm’s stakeholders (broadly defined). </a:t>
            </a:r>
          </a:p>
          <a:p>
            <a:pPr eaLnBrk="0" hangingPunct="0">
              <a:lnSpc>
                <a:spcPct val="75000"/>
              </a:lnSpc>
              <a:buFontTx/>
              <a:buNone/>
            </a:pPr>
            <a:endParaRPr lang="en-US" sz="600" dirty="0"/>
          </a:p>
          <a:p>
            <a:pPr eaLnBrk="0" hangingPunct="0">
              <a:lnSpc>
                <a:spcPct val="90000"/>
              </a:lnSpc>
            </a:pPr>
            <a:r>
              <a:rPr lang="en-US" dirty="0"/>
              <a:t>National corporate governance systems place different emphases on the firm’s various stakeholders. </a:t>
            </a:r>
          </a:p>
          <a:p>
            <a:pPr eaLnBrk="0" hangingPunct="0">
              <a:lnSpc>
                <a:spcPct val="75000"/>
              </a:lnSpc>
              <a:buFontTx/>
              <a:buNone/>
            </a:pPr>
            <a:endParaRPr lang="en-US" sz="600" dirty="0"/>
          </a:p>
          <a:p>
            <a:pPr marL="344488" lvl="1" indent="-119063" eaLnBrk="0" hangingPunct="0">
              <a:lnSpc>
                <a:spcPct val="90000"/>
              </a:lnSpc>
            </a:pPr>
            <a:r>
              <a:rPr lang="en-US" dirty="0"/>
              <a:t>Shareholder wealth maximization is paramount in the United States and United Kingdom. Other stakeholders are treated as outsiders and negotiations take place as arms-length transactions in an impersonal marketplace. </a:t>
            </a:r>
            <a:endParaRPr lang="en-US" sz="800" dirty="0"/>
          </a:p>
          <a:p>
            <a:pPr eaLnBrk="0" hangingPunct="0">
              <a:lnSpc>
                <a:spcPct val="75000"/>
              </a:lnSpc>
              <a:buFontTx/>
              <a:buNone/>
            </a:pPr>
            <a:endParaRPr lang="en-US" sz="600" dirty="0"/>
          </a:p>
          <a:p>
            <a:pPr marL="344488" lvl="1" indent="-119063" eaLnBrk="0" hangingPunct="0">
              <a:lnSpc>
                <a:spcPct val="90000"/>
              </a:lnSpc>
            </a:pPr>
            <a:r>
              <a:rPr lang="en-US" dirty="0"/>
              <a:t>The firm’s business partners (and keiretsu members) are much more important in the Japanese system of corporate governance.</a:t>
            </a:r>
            <a:endParaRPr lang="en-US" sz="800" dirty="0"/>
          </a:p>
          <a:p>
            <a:pPr eaLnBrk="0" hangingPunct="0">
              <a:lnSpc>
                <a:spcPct val="75000"/>
              </a:lnSpc>
              <a:buFontTx/>
              <a:buNone/>
            </a:pPr>
            <a:endParaRPr lang="en-US" sz="600" dirty="0"/>
          </a:p>
          <a:p>
            <a:pPr marL="344488" lvl="1" indent="-119063" eaLnBrk="0" hangingPunct="0">
              <a:lnSpc>
                <a:spcPct val="90000"/>
              </a:lnSpc>
            </a:pPr>
            <a:r>
              <a:rPr lang="en-US" dirty="0"/>
              <a:t>The firm’s lead banker is much more important in continental Europe (e.g. Germany) because banks provide both debt and equity capital to the corporation.</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3" name="Rectangle 3"/>
          <p:cNvSpPr>
            <a:spLocks noGrp="1" noRot="1" noChangeAspect="1" noChangeArrowheads="1" noTextEdit="1"/>
          </p:cNvSpPr>
          <p:nvPr>
            <p:ph type="sldImg"/>
          </p:nvPr>
        </p:nvSpPr>
        <p:spPr>
          <a:xfrm>
            <a:off x="1600200" y="727075"/>
            <a:ext cx="4114800" cy="3086100"/>
          </a:xfrm>
          <a:ln cap="flat"/>
        </p:spPr>
      </p:sp>
      <p:sp>
        <p:nvSpPr>
          <p:cNvPr id="5" name="Rectangle 2"/>
          <p:cNvSpPr>
            <a:spLocks noGrp="1" noChangeArrowheads="1"/>
          </p:cNvSpPr>
          <p:nvPr>
            <p:ph type="body" idx="3"/>
          </p:nvPr>
        </p:nvSpPr>
        <p:spPr>
          <a:xfrm>
            <a:off x="931863" y="4184651"/>
            <a:ext cx="5121275" cy="4248150"/>
          </a:xfrm>
          <a:noFill/>
          <a:ln/>
        </p:spPr>
        <p:txBody>
          <a:bodyPr/>
          <a:lstStyle/>
          <a:p>
            <a:r>
              <a:rPr lang="en-US" dirty="0"/>
              <a:t>Here’s </a:t>
            </a:r>
            <a:r>
              <a:rPr lang="en-US" dirty="0" smtClean="0"/>
              <a:t>Mark Twain’s take on inter-</a:t>
            </a:r>
            <a:r>
              <a:rPr lang="en-US" dirty="0" err="1" smtClean="0"/>
              <a:t>culturalism</a:t>
            </a:r>
            <a:r>
              <a:rPr lang="en-US" dirty="0" smtClean="0"/>
              <a:t>:</a:t>
            </a:r>
            <a:endParaRPr lang="en-US" dirty="0"/>
          </a:p>
          <a:p>
            <a:pPr>
              <a:buFontTx/>
              <a:buNone/>
            </a:pPr>
            <a:endParaRPr lang="en-US" sz="400" dirty="0"/>
          </a:p>
          <a:p>
            <a:pPr>
              <a:buFontTx/>
              <a:buNone/>
            </a:pPr>
            <a:r>
              <a:rPr lang="en-US" dirty="0"/>
              <a:t>	“I can understand German as well as the maniac that invented it, but I talk it best through an interpreter.” </a:t>
            </a:r>
          </a:p>
          <a:p>
            <a:pPr>
              <a:buFontTx/>
              <a:buNone/>
            </a:pPr>
            <a:endParaRPr lang="en-US" sz="800" dirty="0"/>
          </a:p>
          <a:p>
            <a:r>
              <a:rPr lang="en-US" dirty="0"/>
              <a:t>At the 1992 Barcelona (Spain) Olympics, </a:t>
            </a:r>
            <a:r>
              <a:rPr lang="en-US" i="1" dirty="0"/>
              <a:t>Sports Illustrated</a:t>
            </a:r>
            <a:r>
              <a:rPr lang="en-US" dirty="0"/>
              <a:t> posed the following question: </a:t>
            </a:r>
          </a:p>
          <a:p>
            <a:pPr>
              <a:buFontTx/>
              <a:buNone/>
            </a:pPr>
            <a:endParaRPr lang="en-US" sz="400" dirty="0"/>
          </a:p>
          <a:p>
            <a:pPr lvl="1">
              <a:buFontTx/>
              <a:buChar char="-"/>
            </a:pPr>
            <a:r>
              <a:rPr lang="en-US" dirty="0"/>
              <a:t>How do you avoid being an ugly American at the Barcelona Olympics?</a:t>
            </a:r>
          </a:p>
          <a:p>
            <a:pPr lvl="1">
              <a:buFontTx/>
              <a:buChar char="-"/>
            </a:pPr>
            <a:r>
              <a:rPr lang="en-US" dirty="0"/>
              <a:t>The answer: “Don’t go.”</a:t>
            </a:r>
          </a:p>
          <a:p>
            <a:pPr>
              <a:buFontTx/>
              <a:buNone/>
            </a:pPr>
            <a:endParaRPr lang="en-US" sz="800" dirty="0"/>
          </a:p>
          <a:p>
            <a:pPr>
              <a:buFontTx/>
              <a:buNone/>
            </a:pPr>
            <a:r>
              <a:rPr lang="en-US" dirty="0"/>
              <a:t>	The same criticism can of course be aimed at tourists from other countries. Foreign visitors don’t always act with the same </a:t>
            </a:r>
            <a:r>
              <a:rPr lang="en-US" dirty="0" smtClean="0"/>
              <a:t>logic and restraint </a:t>
            </a:r>
            <a:r>
              <a:rPr lang="en-US" dirty="0"/>
              <a:t>that they show at home.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9" name="Rectangle 3"/>
          <p:cNvSpPr>
            <a:spLocks noGrp="1" noRot="1" noChangeAspect="1" noChangeArrowheads="1" noTextEdit="1"/>
          </p:cNvSpPr>
          <p:nvPr>
            <p:ph type="sldImg"/>
          </p:nvPr>
        </p:nvSpPr>
        <p:spPr>
          <a:xfrm>
            <a:off x="1471613" y="700088"/>
            <a:ext cx="4313237" cy="3233737"/>
          </a:xfrm>
          <a:ln cap="flat"/>
        </p:spPr>
      </p:sp>
      <p:sp>
        <p:nvSpPr>
          <p:cNvPr id="5" name="Rectangle 2"/>
          <p:cNvSpPr>
            <a:spLocks noGrp="1" noChangeArrowheads="1"/>
          </p:cNvSpPr>
          <p:nvPr>
            <p:ph type="body" idx="3"/>
          </p:nvPr>
        </p:nvSpPr>
        <p:spPr>
          <a:xfrm>
            <a:off x="931863" y="4184650"/>
            <a:ext cx="5303837" cy="4583113"/>
          </a:xfrm>
          <a:noFill/>
          <a:ln/>
        </p:spPr>
        <p:txBody>
          <a:bodyPr lIns="93599" tIns="46800" rIns="93599" bIns="46800"/>
          <a:lstStyle/>
          <a:p>
            <a:pPr algn="just"/>
            <a:r>
              <a:rPr lang="en-US" b="1" dirty="0"/>
              <a:t>Country risks</a:t>
            </a:r>
            <a:r>
              <a:rPr lang="en-US" dirty="0"/>
              <a:t> are discussed in Chapter </a:t>
            </a:r>
            <a:r>
              <a:rPr lang="en-US" dirty="0" smtClean="0"/>
              <a:t>12</a:t>
            </a:r>
            <a:endParaRPr lang="en-US" dirty="0"/>
          </a:p>
          <a:p>
            <a:pPr algn="just">
              <a:buFontTx/>
              <a:buNone/>
            </a:pPr>
            <a:endParaRPr lang="en-US" sz="200" dirty="0"/>
          </a:p>
          <a:p>
            <a:pPr algn="just"/>
            <a:r>
              <a:rPr lang="en-US" b="1" dirty="0"/>
              <a:t>Political risk</a:t>
            </a:r>
            <a:r>
              <a:rPr lang="en-US" dirty="0"/>
              <a:t> is the risk that a host government will unexpectedly change the “rules of the game” under which business is conducted. </a:t>
            </a:r>
            <a:endParaRPr lang="en-US" sz="400" dirty="0"/>
          </a:p>
          <a:p>
            <a:pPr lvl="1" indent="-112713"/>
            <a:r>
              <a:rPr lang="en-US" sz="1300" dirty="0"/>
              <a:t>Political risk arises from unexpected political changes within a host country or in the host government’s relationships with other governments. </a:t>
            </a:r>
          </a:p>
          <a:p>
            <a:pPr lvl="1" indent="-112713"/>
            <a:r>
              <a:rPr lang="en-US" sz="1300" dirty="0"/>
              <a:t>Example: Many of Venezuela’s contracts with foreign companies were renegotiated after Hugo Chavez rose to power in 1999 and began nationalizing the nation’s resources, particularly in the oil industry. </a:t>
            </a:r>
          </a:p>
          <a:p>
            <a:pPr algn="just">
              <a:buFontTx/>
              <a:buNone/>
            </a:pPr>
            <a:endParaRPr lang="en-US" sz="200" dirty="0"/>
          </a:p>
          <a:p>
            <a:pPr algn="just"/>
            <a:r>
              <a:rPr lang="en-US" b="1" dirty="0"/>
              <a:t>Financial risk </a:t>
            </a:r>
            <a:r>
              <a:rPr lang="en-US" dirty="0"/>
              <a:t>includes </a:t>
            </a:r>
            <a:r>
              <a:rPr lang="en-US" b="1" dirty="0"/>
              <a:t>foreign exchange risk</a:t>
            </a:r>
            <a:r>
              <a:rPr lang="en-US" dirty="0"/>
              <a:t> </a:t>
            </a:r>
          </a:p>
          <a:p>
            <a:pPr lvl="1" indent="-112713"/>
            <a:r>
              <a:rPr lang="en-US" sz="1300" b="1" dirty="0"/>
              <a:t>Foreign exchange risk</a:t>
            </a:r>
            <a:r>
              <a:rPr lang="en-US" sz="1300" dirty="0"/>
              <a:t> (also called </a:t>
            </a:r>
            <a:r>
              <a:rPr lang="en-US" sz="1300" dirty="0" err="1"/>
              <a:t>forex</a:t>
            </a:r>
            <a:r>
              <a:rPr lang="en-US" sz="1300" dirty="0"/>
              <a:t>, </a:t>
            </a:r>
            <a:r>
              <a:rPr lang="en-US" sz="1300" dirty="0" err="1"/>
              <a:t>fx</a:t>
            </a:r>
            <a:r>
              <a:rPr lang="en-US" sz="1300" dirty="0"/>
              <a:t>, or currency risk) is the risk of an unexpected change in exchange rates</a:t>
            </a:r>
          </a:p>
          <a:p>
            <a:pPr lvl="1" indent="-112713"/>
            <a:r>
              <a:rPr lang="en-US" sz="1300" dirty="0"/>
              <a:t>The topic can be emphasized by discussing the effects of the most recent international currency crises on governments, corporations, financial institutions, and individuals. </a:t>
            </a:r>
          </a:p>
          <a:p>
            <a:pPr lvl="1" indent="-112713"/>
            <a:r>
              <a:rPr lang="en-US" sz="1300" dirty="0"/>
              <a:t>Chapter 2 discusses the history of the international monetary system, including several recent currency crises.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41673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150350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AndObj">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1430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2438400"/>
            <a:ext cx="3810000" cy="3352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438400"/>
            <a:ext cx="3810000" cy="3352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010651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2"/>
          <p:cNvSpPr>
            <a:spLocks noGrp="1" noChangeArrowheads="1"/>
          </p:cNvSpPr>
          <p:nvPr>
            <p:ph type="body" idx="1"/>
          </p:nvPr>
        </p:nvSpPr>
        <p:spPr bwMode="auto">
          <a:xfrm>
            <a:off x="685800" y="2438400"/>
            <a:ext cx="7772400" cy="3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 name="Rectangle 3"/>
          <p:cNvSpPr>
            <a:spLocks noGrp="1" noChangeArrowheads="1"/>
          </p:cNvSpPr>
          <p:nvPr>
            <p:ph type="title"/>
          </p:nvPr>
        </p:nvSpPr>
        <p:spPr bwMode="auto">
          <a:xfrm>
            <a:off x="685800" y="1143000"/>
            <a:ext cx="7772400" cy="11430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9" name="Rectangle 25"/>
          <p:cNvSpPr>
            <a:spLocks noChangeArrowheads="1"/>
          </p:cNvSpPr>
          <p:nvPr userDrawn="1"/>
        </p:nvSpPr>
        <p:spPr bwMode="auto">
          <a:xfrm>
            <a:off x="0" y="6554582"/>
            <a:ext cx="9144000" cy="305212"/>
          </a:xfrm>
          <a:prstGeom prst="rect">
            <a:avLst/>
          </a:prstGeom>
          <a:solidFill>
            <a:srgbClr val="FF0101"/>
          </a:solidFill>
          <a:ln>
            <a:noFill/>
          </a:ln>
          <a:effectLst/>
          <a:extLst>
            <a:ext uri="{91240B29-F687-4F45-9708-019B960494DF}">
              <a14:hiddenLine xmlns:a14="http://schemas.microsoft.com/office/drawing/2010/main" w="9525" algn="ctr">
                <a:solidFill>
                  <a:srgbClr val="A3C8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spAutoFit/>
          </a:bodyPr>
          <a:lstStyle/>
          <a:p>
            <a:pPr algn="l" eaLnBrk="0" hangingPunct="0">
              <a:tabLst>
                <a:tab pos="2743200" algn="l"/>
              </a:tabLst>
            </a:pPr>
            <a:r>
              <a:rPr lang="en-US" sz="1400" dirty="0">
                <a:solidFill>
                  <a:schemeClr val="bg1"/>
                </a:solidFill>
                <a:latin typeface="Arial Unicode MS" pitchFamily="34" charset="-128"/>
              </a:rPr>
              <a:t>Butler / Multinational </a:t>
            </a:r>
            <a:r>
              <a:rPr lang="en-US" sz="1400" dirty="0" smtClean="0">
                <a:solidFill>
                  <a:schemeClr val="bg1"/>
                </a:solidFill>
                <a:latin typeface="Arial Unicode MS" pitchFamily="34" charset="-128"/>
              </a:rPr>
              <a:t>Finance 6e</a:t>
            </a:r>
            <a:r>
              <a:rPr lang="en-US" sz="1400" dirty="0">
                <a:solidFill>
                  <a:schemeClr val="bg1"/>
                </a:solidFill>
                <a:latin typeface="Arial Unicode MS" pitchFamily="34" charset="-128"/>
              </a:rPr>
              <a:t>	Chapter </a:t>
            </a:r>
            <a:r>
              <a:rPr lang="en-US" sz="1400" dirty="0" smtClean="0">
                <a:solidFill>
                  <a:schemeClr val="bg1"/>
                </a:solidFill>
                <a:latin typeface="Arial Unicode MS" pitchFamily="34" charset="-128"/>
              </a:rPr>
              <a:t>1 An</a:t>
            </a:r>
            <a:r>
              <a:rPr lang="en-US" sz="1400" baseline="0" dirty="0" smtClean="0">
                <a:solidFill>
                  <a:schemeClr val="bg1"/>
                </a:solidFill>
                <a:latin typeface="Arial Unicode MS" pitchFamily="34" charset="-128"/>
              </a:rPr>
              <a:t> Introduction to Multi</a:t>
            </a:r>
            <a:r>
              <a:rPr lang="en-US" sz="1400" dirty="0" smtClean="0">
                <a:solidFill>
                  <a:schemeClr val="bg1"/>
                </a:solidFill>
                <a:latin typeface="Arial Unicode MS" pitchFamily="34" charset="-128"/>
              </a:rPr>
              <a:t>national</a:t>
            </a:r>
            <a:r>
              <a:rPr lang="en-US" sz="1400" baseline="0" dirty="0" smtClean="0">
                <a:solidFill>
                  <a:schemeClr val="bg1"/>
                </a:solidFill>
                <a:latin typeface="Arial Unicode MS" pitchFamily="34" charset="-128"/>
              </a:rPr>
              <a:t> Finance</a:t>
            </a:r>
            <a:endParaRPr lang="en-US" sz="1400" dirty="0">
              <a:solidFill>
                <a:schemeClr val="bg1"/>
              </a:solidFill>
              <a:latin typeface="Arial Unicode MS" pitchFamily="34" charset="-128"/>
            </a:endParaRPr>
          </a:p>
        </p:txBody>
      </p:sp>
      <p:sp>
        <p:nvSpPr>
          <p:cNvPr id="10" name="Rectangle 24"/>
          <p:cNvSpPr>
            <a:spLocks noChangeArrowheads="1"/>
          </p:cNvSpPr>
          <p:nvPr userDrawn="1"/>
        </p:nvSpPr>
        <p:spPr bwMode="auto">
          <a:xfrm>
            <a:off x="8229600" y="6556375"/>
            <a:ext cx="838200" cy="305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sz="1400" dirty="0" smtClean="0">
                <a:solidFill>
                  <a:schemeClr val="bg1"/>
                </a:solidFill>
                <a:latin typeface="Arial Unicode MS" pitchFamily="34" charset="-128"/>
              </a:rPr>
              <a:t>1-</a:t>
            </a:r>
            <a:fld id="{EA61F597-F41D-428D-AFB2-4A02F6B28AEE}" type="slidenum">
              <a:rPr lang="en-US" sz="1400">
                <a:solidFill>
                  <a:schemeClr val="bg1"/>
                </a:solidFill>
                <a:latin typeface="Arial Unicode MS" pitchFamily="34" charset="-128"/>
              </a:rPr>
              <a:pPr eaLnBrk="0" hangingPunct="0"/>
              <a:t>‹#›</a:t>
            </a:fld>
            <a:endParaRPr lang="en-US" sz="1400" dirty="0">
              <a:solidFill>
                <a:schemeClr val="bg1"/>
              </a:solidFill>
              <a:latin typeface="Arial Unicode MS" pitchFamily="34" charset="-128"/>
            </a:endParaRPr>
          </a:p>
        </p:txBody>
      </p:sp>
      <p:sp>
        <p:nvSpPr>
          <p:cNvPr id="11" name="Rectangle 26"/>
          <p:cNvSpPr>
            <a:spLocks noChangeArrowheads="1"/>
          </p:cNvSpPr>
          <p:nvPr userDrawn="1"/>
        </p:nvSpPr>
        <p:spPr bwMode="auto">
          <a:xfrm>
            <a:off x="0" y="0"/>
            <a:ext cx="9144000" cy="949325"/>
          </a:xfrm>
          <a:prstGeom prst="rect">
            <a:avLst/>
          </a:prstGeom>
          <a:solidFill>
            <a:srgbClr val="FF0101"/>
          </a:solidFill>
          <a:ln w="9525" algn="ctr">
            <a:solidFill>
              <a:srgbClr val="FF010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nchor="ctr">
            <a:spAutoFit/>
          </a:bodyPr>
          <a:lstStyle/>
          <a:p>
            <a:pPr algn="r" eaLnBrk="0" hangingPunct="0"/>
            <a:endParaRPr lang="en-US" sz="1400">
              <a:solidFill>
                <a:srgbClr val="DDDDDD"/>
              </a:solidFill>
              <a:latin typeface="Arial Unicode MS" pitchFamily="34" charset="-128"/>
            </a:endParaRPr>
          </a:p>
          <a:p>
            <a:pPr algn="r" eaLnBrk="0" hangingPunct="0"/>
            <a:endParaRPr lang="en-US" sz="1400">
              <a:solidFill>
                <a:srgbClr val="DDDDDD"/>
              </a:solidFill>
              <a:latin typeface="Arial Unicode MS" pitchFamily="34" charset="-128"/>
            </a:endParaRPr>
          </a:p>
          <a:p>
            <a:pPr algn="r" eaLnBrk="0" hangingPunct="0"/>
            <a:endParaRPr lang="en-US" sz="1400">
              <a:solidFill>
                <a:srgbClr val="DDDDDD"/>
              </a:solidFill>
              <a:latin typeface="Arial Unicode MS" pitchFamily="34" charset="-128"/>
            </a:endParaRPr>
          </a:p>
          <a:p>
            <a:pPr algn="r" eaLnBrk="0" hangingPunct="0"/>
            <a:endParaRPr lang="en-US" sz="1400">
              <a:solidFill>
                <a:srgbClr val="DDDDDD"/>
              </a:solidFill>
              <a:latin typeface="Arial Unicode MS" pitchFamily="34" charset="-128"/>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txStyles>
    <p:titleStyle>
      <a:lvl1pPr algn="ctr" rtl="0" eaLnBrk="0" fontAlgn="base" hangingPunct="0">
        <a:spcBef>
          <a:spcPct val="0"/>
        </a:spcBef>
        <a:spcAft>
          <a:spcPct val="0"/>
        </a:spcAft>
        <a:defRPr sz="3600">
          <a:solidFill>
            <a:schemeClr val="tx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2pPr>
      <a:lvl3pPr algn="ctr" rtl="0" eaLnBrk="0" fontAlgn="base" hangingPunct="0">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3pPr>
      <a:lvl4pPr algn="ctr" rtl="0" eaLnBrk="0" fontAlgn="base" hangingPunct="0">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4pPr>
      <a:lvl5pPr algn="ctr" rtl="0" eaLnBrk="0" fontAlgn="base" hangingPunct="0">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5pPr>
      <a:lvl6pPr marL="4572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6pPr>
      <a:lvl7pPr marL="9144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7pPr>
      <a:lvl8pPr marL="13716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8pPr>
      <a:lvl9pPr marL="18288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9pPr>
    </p:titleStyle>
    <p:bodyStyle>
      <a:lvl1pPr marL="228600" indent="-228600" algn="l" rtl="0" eaLnBrk="0" fontAlgn="base" hangingPunct="0">
        <a:spcBef>
          <a:spcPct val="20000"/>
        </a:spcBef>
        <a:spcAft>
          <a:spcPct val="0"/>
        </a:spcAft>
        <a:buClr>
          <a:schemeClr val="hlink"/>
        </a:buClr>
        <a:buSzPct val="75000"/>
        <a:buFont typeface="Wingdings" pitchFamily="2" charset="2"/>
        <a:buChar char="Ø"/>
        <a:defRPr sz="3200">
          <a:solidFill>
            <a:srgbClr val="000000"/>
          </a:solidFill>
          <a:latin typeface="+mn-lt"/>
          <a:ea typeface="+mn-ea"/>
          <a:cs typeface="+mn-cs"/>
        </a:defRPr>
      </a:lvl1pPr>
      <a:lvl2pPr marL="571500" indent="-228600" algn="l" rtl="0" eaLnBrk="0" fontAlgn="base" hangingPunct="0">
        <a:spcBef>
          <a:spcPct val="20000"/>
        </a:spcBef>
        <a:spcAft>
          <a:spcPct val="0"/>
        </a:spcAft>
        <a:buClr>
          <a:schemeClr val="hlink"/>
        </a:buClr>
        <a:buFont typeface="Times New Roman" pitchFamily="18" charset="0"/>
        <a:buChar char="-"/>
        <a:defRPr sz="2800">
          <a:solidFill>
            <a:srgbClr val="000000"/>
          </a:solidFill>
          <a:latin typeface="+mn-lt"/>
        </a:defRPr>
      </a:lvl2pPr>
      <a:lvl3pPr marL="857250" indent="-171450" algn="l" rtl="0" eaLnBrk="0" fontAlgn="base" hangingPunct="0">
        <a:spcBef>
          <a:spcPct val="20000"/>
        </a:spcBef>
        <a:spcAft>
          <a:spcPct val="0"/>
        </a:spcAft>
        <a:buClr>
          <a:schemeClr val="hlink"/>
        </a:buClr>
        <a:buChar char="•"/>
        <a:defRPr sz="2800">
          <a:solidFill>
            <a:srgbClr val="000000"/>
          </a:solidFill>
          <a:latin typeface="+mn-lt"/>
        </a:defRPr>
      </a:lvl3pPr>
      <a:lvl4pPr marL="1143000" indent="-171450" algn="l" rtl="0" eaLnBrk="0" fontAlgn="base" hangingPunct="0">
        <a:spcBef>
          <a:spcPct val="20000"/>
        </a:spcBef>
        <a:spcAft>
          <a:spcPct val="0"/>
        </a:spcAft>
        <a:buClr>
          <a:schemeClr val="hlink"/>
        </a:buClr>
        <a:buFont typeface="Times New Roman" pitchFamily="18" charset="0"/>
        <a:buChar char="-"/>
        <a:defRPr sz="2400">
          <a:solidFill>
            <a:srgbClr val="000000"/>
          </a:solidFill>
          <a:latin typeface="+mn-lt"/>
        </a:defRPr>
      </a:lvl4pPr>
      <a:lvl5pPr marL="1417638" indent="-160338" algn="l" rtl="0" eaLnBrk="0" fontAlgn="base" hangingPunct="0">
        <a:spcBef>
          <a:spcPct val="20000"/>
        </a:spcBef>
        <a:spcAft>
          <a:spcPct val="0"/>
        </a:spcAft>
        <a:buClr>
          <a:schemeClr val="hlink"/>
        </a:buClr>
        <a:buChar char="•"/>
        <a:defRPr sz="2400">
          <a:solidFill>
            <a:srgbClr val="000000"/>
          </a:solidFill>
          <a:latin typeface="+mn-lt"/>
        </a:defRPr>
      </a:lvl5pPr>
      <a:lvl6pPr marL="1874838" indent="-160338" algn="l" rtl="0" fontAlgn="base">
        <a:spcBef>
          <a:spcPct val="20000"/>
        </a:spcBef>
        <a:spcAft>
          <a:spcPct val="0"/>
        </a:spcAft>
        <a:buClr>
          <a:schemeClr val="hlink"/>
        </a:buClr>
        <a:buChar char="•"/>
        <a:defRPr sz="2400">
          <a:solidFill>
            <a:srgbClr val="000000"/>
          </a:solidFill>
          <a:latin typeface="+mn-lt"/>
        </a:defRPr>
      </a:lvl6pPr>
      <a:lvl7pPr marL="2332038" indent="-160338" algn="l" rtl="0" fontAlgn="base">
        <a:spcBef>
          <a:spcPct val="20000"/>
        </a:spcBef>
        <a:spcAft>
          <a:spcPct val="0"/>
        </a:spcAft>
        <a:buClr>
          <a:schemeClr val="hlink"/>
        </a:buClr>
        <a:buChar char="•"/>
        <a:defRPr sz="2400">
          <a:solidFill>
            <a:srgbClr val="000000"/>
          </a:solidFill>
          <a:latin typeface="+mn-lt"/>
        </a:defRPr>
      </a:lvl7pPr>
      <a:lvl8pPr marL="2789238" indent="-160338" algn="l" rtl="0" fontAlgn="base">
        <a:spcBef>
          <a:spcPct val="20000"/>
        </a:spcBef>
        <a:spcAft>
          <a:spcPct val="0"/>
        </a:spcAft>
        <a:buClr>
          <a:schemeClr val="hlink"/>
        </a:buClr>
        <a:buChar char="•"/>
        <a:defRPr sz="2400">
          <a:solidFill>
            <a:srgbClr val="000000"/>
          </a:solidFill>
          <a:latin typeface="+mn-lt"/>
        </a:defRPr>
      </a:lvl8pPr>
      <a:lvl9pPr marL="3246438" indent="-160338" algn="l" rtl="0" fontAlgn="base">
        <a:spcBef>
          <a:spcPct val="20000"/>
        </a:spcBef>
        <a:spcAft>
          <a:spcPct val="0"/>
        </a:spcAft>
        <a:buClr>
          <a:schemeClr val="hlink"/>
        </a:buClr>
        <a:buChar char="•"/>
        <a:defRPr sz="24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3.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26551" y="990600"/>
            <a:ext cx="9170551" cy="5867400"/>
          </a:xfrm>
          <a:prstGeom prst="rect">
            <a:avLst/>
          </a:prstGeom>
          <a:solidFill>
            <a:srgbClr val="F8F8F8"/>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hlink"/>
              </a:solidFill>
              <a:effectLst/>
              <a:latin typeface="Times New Roman" pitchFamily="18" charset="0"/>
            </a:endParaRPr>
          </a:p>
        </p:txBody>
      </p:sp>
      <p:sp>
        <p:nvSpPr>
          <p:cNvPr id="13" name="Oval 12"/>
          <p:cNvSpPr/>
          <p:nvPr/>
        </p:nvSpPr>
        <p:spPr>
          <a:xfrm>
            <a:off x="2870339" y="1752600"/>
            <a:ext cx="3378061" cy="3269343"/>
          </a:xfrm>
          <a:prstGeom prst="ellipse">
            <a:avLst/>
          </a:prstGeom>
          <a:gradFill flip="none" rotWithShape="1">
            <a:gsLst>
              <a:gs pos="0">
                <a:schemeClr val="accent3">
                  <a:lumMod val="20000"/>
                  <a:lumOff val="80000"/>
                </a:schemeClr>
              </a:gs>
              <a:gs pos="41000">
                <a:srgbClr val="EAEAEA"/>
              </a:gs>
              <a:gs pos="100000">
                <a:schemeClr val="bg1">
                  <a:lumMod val="50000"/>
                </a:schemeClr>
              </a:gs>
            </a:gsLst>
            <a:path path="circle">
              <a:fillToRect l="50000" t="50000" r="50000" b="50000"/>
            </a:path>
            <a:tileRect/>
          </a:gradFill>
          <a:ln w="76200">
            <a:noFill/>
          </a:ln>
          <a:effectLst>
            <a:glow rad="101600">
              <a:schemeClr val="bg1">
                <a:lumMod val="65000"/>
                <a:alpha val="40000"/>
              </a:schemeClr>
            </a:glow>
            <a:outerShdw blurRad="63500" sx="102000" sy="102000" algn="ctr" rotWithShape="0">
              <a:prstClr val="black">
                <a:alpha val="40000"/>
              </a:prstClr>
            </a:outerShdw>
          </a:effectLst>
          <a:scene3d>
            <a:camera prst="orthographicFront"/>
            <a:lightRig rig="flat" dir="t">
              <a:rot lat="0" lon="0" rev="18600000"/>
            </a:lightRig>
          </a:scene3d>
          <a:sp3d prstMaterial="powder">
            <a:bevelT w="234950" h="8255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Oval 35"/>
          <p:cNvSpPr/>
          <p:nvPr/>
        </p:nvSpPr>
        <p:spPr>
          <a:xfrm>
            <a:off x="1371600" y="1219200"/>
            <a:ext cx="2590800" cy="2492829"/>
          </a:xfrm>
          <a:prstGeom prst="ellipse">
            <a:avLst/>
          </a:prstGeom>
          <a:gradFill flip="none" rotWithShape="1">
            <a:gsLst>
              <a:gs pos="0">
                <a:schemeClr val="accent3">
                  <a:lumMod val="20000"/>
                  <a:lumOff val="80000"/>
                </a:schemeClr>
              </a:gs>
              <a:gs pos="41000">
                <a:srgbClr val="FF0000"/>
              </a:gs>
              <a:gs pos="100000">
                <a:schemeClr val="tx1">
                  <a:lumMod val="95000"/>
                  <a:lumOff val="5000"/>
                </a:schemeClr>
              </a:gs>
            </a:gsLst>
            <a:path path="circle">
              <a:fillToRect l="50000" t="50000" r="50000" b="50000"/>
            </a:path>
            <a:tileRect/>
          </a:gradFill>
          <a:ln w="76200">
            <a:noFill/>
          </a:ln>
          <a:effectLst>
            <a:glow rad="101600">
              <a:schemeClr val="bg1">
                <a:lumMod val="65000"/>
                <a:alpha val="40000"/>
              </a:schemeClr>
            </a:glow>
            <a:outerShdw blurRad="63500" sx="102000" sy="102000" algn="ctr" rotWithShape="0">
              <a:prstClr val="black">
                <a:alpha val="40000"/>
              </a:prstClr>
            </a:outerShdw>
          </a:effectLst>
          <a:scene3d>
            <a:camera prst="orthographicFront"/>
            <a:lightRig rig="flat" dir="t">
              <a:rot lat="0" lon="0" rev="18600000"/>
            </a:lightRig>
          </a:scene3d>
          <a:sp3d prstMaterial="powder">
            <a:bevelT w="234950" h="8255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7" name="Oval 36"/>
          <p:cNvSpPr/>
          <p:nvPr/>
        </p:nvSpPr>
        <p:spPr>
          <a:xfrm>
            <a:off x="3326360" y="4114800"/>
            <a:ext cx="2567480" cy="2514600"/>
          </a:xfrm>
          <a:prstGeom prst="ellipse">
            <a:avLst/>
          </a:prstGeom>
          <a:gradFill flip="none" rotWithShape="1">
            <a:gsLst>
              <a:gs pos="0">
                <a:schemeClr val="accent3">
                  <a:lumMod val="20000"/>
                  <a:lumOff val="80000"/>
                </a:schemeClr>
              </a:gs>
              <a:gs pos="41000">
                <a:srgbClr val="0BBDF5"/>
              </a:gs>
              <a:gs pos="100000">
                <a:schemeClr val="tx1">
                  <a:lumMod val="95000"/>
                  <a:lumOff val="5000"/>
                </a:schemeClr>
              </a:gs>
            </a:gsLst>
            <a:path path="circle">
              <a:fillToRect l="50000" t="50000" r="50000" b="50000"/>
            </a:path>
            <a:tileRect/>
          </a:gradFill>
          <a:ln w="76200">
            <a:noFill/>
          </a:ln>
          <a:effectLst>
            <a:glow rad="101600">
              <a:schemeClr val="bg1">
                <a:lumMod val="65000"/>
                <a:alpha val="40000"/>
              </a:schemeClr>
            </a:glow>
            <a:outerShdw blurRad="63500" sx="102000" sy="102000" algn="ctr" rotWithShape="0">
              <a:prstClr val="black">
                <a:alpha val="40000"/>
              </a:prstClr>
            </a:outerShdw>
          </a:effectLst>
          <a:scene3d>
            <a:camera prst="orthographicFront"/>
            <a:lightRig rig="flat" dir="t">
              <a:rot lat="0" lon="0" rev="18600000"/>
            </a:lightRig>
          </a:scene3d>
          <a:sp3d prstMaterial="powder">
            <a:bevelT w="234950" h="8255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8" name="Oval 37"/>
          <p:cNvSpPr/>
          <p:nvPr/>
        </p:nvSpPr>
        <p:spPr>
          <a:xfrm>
            <a:off x="5410200" y="1219200"/>
            <a:ext cx="2514600" cy="2492829"/>
          </a:xfrm>
          <a:prstGeom prst="ellipse">
            <a:avLst/>
          </a:prstGeom>
          <a:gradFill flip="none" rotWithShape="1">
            <a:gsLst>
              <a:gs pos="0">
                <a:srgbClr val="FFD19F">
                  <a:lumMod val="20000"/>
                  <a:lumOff val="80000"/>
                </a:srgbClr>
              </a:gs>
              <a:gs pos="41000">
                <a:srgbClr val="00FF00"/>
              </a:gs>
              <a:gs pos="100000">
                <a:schemeClr val="tx1">
                  <a:lumMod val="95000"/>
                  <a:lumOff val="5000"/>
                </a:schemeClr>
              </a:gs>
            </a:gsLst>
            <a:path path="circle">
              <a:fillToRect l="50000" t="50000" r="50000" b="50000"/>
            </a:path>
            <a:tileRect/>
          </a:gradFill>
          <a:ln w="76200">
            <a:noFill/>
          </a:ln>
          <a:effectLst>
            <a:glow rad="101600">
              <a:schemeClr val="bg1">
                <a:lumMod val="65000"/>
                <a:alpha val="40000"/>
              </a:schemeClr>
            </a:glow>
            <a:outerShdw blurRad="63500" sx="102000" sy="102000" algn="ctr" rotWithShape="0">
              <a:prstClr val="black">
                <a:alpha val="40000"/>
              </a:prstClr>
            </a:outerShdw>
          </a:effectLst>
          <a:scene3d>
            <a:camera prst="orthographicFront"/>
            <a:lightRig rig="flat" dir="t">
              <a:rot lat="0" lon="0" rev="18600000"/>
            </a:lightRig>
          </a:scene3d>
          <a:sp3d prstMaterial="powder">
            <a:bevelT w="234950" h="8255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2" name="Rectangle 2"/>
          <p:cNvSpPr txBox="1">
            <a:spLocks noChangeArrowheads="1"/>
          </p:cNvSpPr>
          <p:nvPr/>
        </p:nvSpPr>
        <p:spPr bwMode="auto">
          <a:xfrm>
            <a:off x="0" y="0"/>
            <a:ext cx="9144000" cy="914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lvl1pPr algn="ctr" rtl="0" fontAlgn="base">
              <a:spcBef>
                <a:spcPct val="0"/>
              </a:spcBef>
              <a:spcAft>
                <a:spcPct val="0"/>
              </a:spcAft>
              <a:defRPr sz="3600">
                <a:solidFill>
                  <a:schemeClr val="tx1"/>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2pPr>
            <a:lvl3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3pPr>
            <a:lvl4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4pPr>
            <a:lvl5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5pPr>
            <a:lvl6pPr marL="4572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6pPr>
            <a:lvl7pPr marL="9144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7pPr>
            <a:lvl8pPr marL="13716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8pPr>
            <a:lvl9pPr marL="18288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9pPr>
          </a:lstStyle>
          <a:p>
            <a:pPr>
              <a:tabLst>
                <a:tab pos="1379538" algn="l"/>
              </a:tabLst>
            </a:pPr>
            <a:r>
              <a:rPr lang="en-US" sz="3000" dirty="0">
                <a:solidFill>
                  <a:schemeClr val="bg1"/>
                </a:solidFill>
              </a:rPr>
              <a:t>Multinational Finance </a:t>
            </a:r>
          </a:p>
          <a:p>
            <a:pPr>
              <a:tabLst>
                <a:tab pos="1379538" algn="l"/>
              </a:tabLst>
            </a:pPr>
            <a:r>
              <a:rPr lang="en-US" sz="2600" dirty="0">
                <a:solidFill>
                  <a:schemeClr val="bg1"/>
                </a:solidFill>
              </a:rPr>
              <a:t>by Kirt C. Butler</a:t>
            </a:r>
          </a:p>
        </p:txBody>
      </p:sp>
      <p:sp>
        <p:nvSpPr>
          <p:cNvPr id="5" name="TextBox 4"/>
          <p:cNvSpPr txBox="1"/>
          <p:nvPr/>
        </p:nvSpPr>
        <p:spPr>
          <a:xfrm>
            <a:off x="1524000" y="1909227"/>
            <a:ext cx="2209800" cy="1138773"/>
          </a:xfrm>
          <a:prstGeom prst="rect">
            <a:avLst/>
          </a:prstGeom>
          <a:noFill/>
        </p:spPr>
        <p:txBody>
          <a:bodyPr wrap="square" rtlCol="0">
            <a:spAutoFit/>
          </a:bodyPr>
          <a:lstStyle/>
          <a:p>
            <a:r>
              <a:rPr lang="en-US" sz="3400" b="1" dirty="0">
                <a:solidFill>
                  <a:sysClr val="windowText" lastClr="000000"/>
                </a:solidFill>
                <a:effectLst/>
                <a:latin typeface="Gill Sans MT Condensed" pitchFamily="34" charset="0"/>
              </a:rPr>
              <a:t>Capital markets &amp; investments</a:t>
            </a:r>
          </a:p>
        </p:txBody>
      </p:sp>
      <p:sp>
        <p:nvSpPr>
          <p:cNvPr id="22" name="TextBox 21"/>
          <p:cNvSpPr txBox="1"/>
          <p:nvPr/>
        </p:nvSpPr>
        <p:spPr>
          <a:xfrm>
            <a:off x="3326360" y="4646474"/>
            <a:ext cx="2567480" cy="1661993"/>
          </a:xfrm>
          <a:prstGeom prst="rect">
            <a:avLst/>
          </a:prstGeom>
          <a:noFill/>
        </p:spPr>
        <p:txBody>
          <a:bodyPr wrap="square" rtlCol="0">
            <a:spAutoFit/>
          </a:bodyPr>
          <a:lstStyle/>
          <a:p>
            <a:r>
              <a:rPr lang="en-US" sz="3400" b="1" dirty="0">
                <a:solidFill>
                  <a:sysClr val="windowText" lastClr="000000"/>
                </a:solidFill>
                <a:effectLst/>
                <a:latin typeface="Gill Sans MT Condensed" pitchFamily="34" charset="0"/>
              </a:rPr>
              <a:t>Multinational</a:t>
            </a:r>
          </a:p>
          <a:p>
            <a:r>
              <a:rPr lang="en-US" sz="3400" b="1" dirty="0">
                <a:solidFill>
                  <a:sysClr val="windowText" lastClr="000000"/>
                </a:solidFill>
                <a:effectLst/>
                <a:latin typeface="Gill Sans MT Condensed" pitchFamily="34" charset="0"/>
              </a:rPr>
              <a:t>corporate</a:t>
            </a:r>
          </a:p>
          <a:p>
            <a:r>
              <a:rPr lang="en-US" sz="3400" b="1" dirty="0">
                <a:solidFill>
                  <a:sysClr val="windowText" lastClr="000000"/>
                </a:solidFill>
                <a:effectLst/>
                <a:latin typeface="Gill Sans MT Condensed" pitchFamily="34" charset="0"/>
              </a:rPr>
              <a:t>finance</a:t>
            </a:r>
          </a:p>
        </p:txBody>
      </p:sp>
      <p:sp>
        <p:nvSpPr>
          <p:cNvPr id="6" name="TextBox 5"/>
          <p:cNvSpPr txBox="1"/>
          <p:nvPr/>
        </p:nvSpPr>
        <p:spPr>
          <a:xfrm>
            <a:off x="3415724" y="2530495"/>
            <a:ext cx="2451676" cy="1508105"/>
          </a:xfrm>
          <a:prstGeom prst="rect">
            <a:avLst/>
          </a:prstGeom>
          <a:noFill/>
        </p:spPr>
        <p:txBody>
          <a:bodyPr wrap="square" rtlCol="0">
            <a:spAutoFit/>
          </a:bodyPr>
          <a:lstStyle/>
          <a:p>
            <a:r>
              <a:rPr lang="en-US" sz="4600" b="1" dirty="0">
                <a:solidFill>
                  <a:sysClr val="windowText" lastClr="000000"/>
                </a:solidFill>
                <a:effectLst/>
                <a:latin typeface="Gill Sans MT Condensed" pitchFamily="34" charset="0"/>
              </a:rPr>
              <a:t>Parity</a:t>
            </a:r>
          </a:p>
          <a:p>
            <a:r>
              <a:rPr lang="en-US" sz="4600" b="1" dirty="0">
                <a:solidFill>
                  <a:sysClr val="windowText" lastClr="000000"/>
                </a:solidFill>
                <a:effectLst/>
                <a:latin typeface="Gill Sans MT Condensed" pitchFamily="34" charset="0"/>
              </a:rPr>
              <a:t>conditions</a:t>
            </a:r>
          </a:p>
        </p:txBody>
      </p:sp>
      <p:sp>
        <p:nvSpPr>
          <p:cNvPr id="24" name="TextBox 23"/>
          <p:cNvSpPr txBox="1"/>
          <p:nvPr/>
        </p:nvSpPr>
        <p:spPr>
          <a:xfrm>
            <a:off x="5562600" y="1909227"/>
            <a:ext cx="2209800" cy="1138773"/>
          </a:xfrm>
          <a:prstGeom prst="rect">
            <a:avLst/>
          </a:prstGeom>
          <a:noFill/>
        </p:spPr>
        <p:txBody>
          <a:bodyPr wrap="square" rtlCol="0">
            <a:spAutoFit/>
          </a:bodyPr>
          <a:lstStyle/>
          <a:p>
            <a:r>
              <a:rPr lang="en-US" sz="3400" b="1" dirty="0">
                <a:solidFill>
                  <a:sysClr val="windowText" lastClr="000000"/>
                </a:solidFill>
                <a:effectLst/>
                <a:latin typeface="Gill Sans MT Condensed" pitchFamily="34" charset="0"/>
              </a:rPr>
              <a:t>Financial risk management</a:t>
            </a:r>
          </a:p>
        </p:txBody>
      </p:sp>
    </p:spTree>
    <p:extLst>
      <p:ext uri="{BB962C8B-B14F-4D97-AF65-F5344CB8AC3E}">
        <p14:creationId xmlns:p14="http://schemas.microsoft.com/office/powerpoint/2010/main" val="1123442550"/>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3" name="Rectangle 3"/>
          <p:cNvSpPr>
            <a:spLocks noGrp="1" noChangeArrowheads="1"/>
          </p:cNvSpPr>
          <p:nvPr>
            <p:ph type="body" idx="1"/>
          </p:nvPr>
        </p:nvSpPr>
        <p:spPr>
          <a:xfrm>
            <a:off x="685800" y="1371600"/>
            <a:ext cx="7772400" cy="4800600"/>
          </a:xfrm>
          <a:noFill/>
          <a:ln/>
        </p:spPr>
        <p:txBody>
          <a:bodyPr/>
          <a:lstStyle/>
          <a:p>
            <a:pPr marL="401638" indent="-401638">
              <a:buFont typeface="Wingdings" pitchFamily="2" charset="2"/>
              <a:buNone/>
            </a:pPr>
            <a:r>
              <a:rPr lang="en-US" sz="2800" dirty="0">
                <a:solidFill>
                  <a:schemeClr val="accent2"/>
                </a:solidFill>
              </a:rPr>
              <a:t>Risk</a:t>
            </a:r>
            <a:r>
              <a:rPr lang="en-US" sz="2800" dirty="0">
                <a:solidFill>
                  <a:schemeClr val="tx1"/>
                </a:solidFill>
              </a:rPr>
              <a:t> versus </a:t>
            </a:r>
            <a:r>
              <a:rPr lang="en-US" sz="2800" dirty="0">
                <a:solidFill>
                  <a:schemeClr val="accent2"/>
                </a:solidFill>
              </a:rPr>
              <a:t>risk exposure</a:t>
            </a:r>
          </a:p>
          <a:p>
            <a:pPr marL="401638" indent="-401638">
              <a:buFont typeface="Wingdings" pitchFamily="2" charset="2"/>
              <a:buNone/>
            </a:pPr>
            <a:endParaRPr lang="en-US" sz="800" dirty="0">
              <a:solidFill>
                <a:schemeClr val="tx1"/>
              </a:solidFill>
            </a:endParaRPr>
          </a:p>
          <a:p>
            <a:pPr marL="292100" indent="-292100"/>
            <a:r>
              <a:rPr lang="en-US" sz="2600" dirty="0">
                <a:solidFill>
                  <a:schemeClr val="accent2"/>
                </a:solidFill>
              </a:rPr>
              <a:t>Risk</a:t>
            </a:r>
            <a:r>
              <a:rPr lang="en-US" sz="2600" dirty="0"/>
              <a:t> exists whenever actual outcomes can differ from expectations</a:t>
            </a:r>
          </a:p>
          <a:p>
            <a:pPr marL="0" indent="0">
              <a:buNone/>
            </a:pPr>
            <a:endParaRPr lang="en-US" sz="900" dirty="0"/>
          </a:p>
          <a:p>
            <a:pPr marL="292100" indent="-292100"/>
            <a:r>
              <a:rPr lang="en-US" sz="2600" dirty="0"/>
              <a:t>A company has an </a:t>
            </a:r>
            <a:r>
              <a:rPr lang="en-US" sz="2600" dirty="0">
                <a:solidFill>
                  <a:schemeClr val="accent2"/>
                </a:solidFill>
              </a:rPr>
              <a:t>exposure to risk</a:t>
            </a:r>
            <a:r>
              <a:rPr lang="en-US" sz="2600" dirty="0"/>
              <a:t> when its value can change with unexpected changes in business conditions</a:t>
            </a:r>
          </a:p>
        </p:txBody>
      </p:sp>
      <p:sp>
        <p:nvSpPr>
          <p:cNvPr id="6" name="Rectangle 2"/>
          <p:cNvSpPr txBox="1">
            <a:spLocks noChangeArrowheads="1"/>
          </p:cNvSpPr>
          <p:nvPr/>
        </p:nvSpPr>
        <p:spPr bwMode="auto">
          <a:xfrm>
            <a:off x="0" y="0"/>
            <a:ext cx="9144000" cy="914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lvl1pPr algn="ctr" rtl="0" fontAlgn="base">
              <a:spcBef>
                <a:spcPct val="0"/>
              </a:spcBef>
              <a:spcAft>
                <a:spcPct val="0"/>
              </a:spcAft>
              <a:defRPr sz="3600">
                <a:solidFill>
                  <a:schemeClr val="tx1"/>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2pPr>
            <a:lvl3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3pPr>
            <a:lvl4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4pPr>
            <a:lvl5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5pPr>
            <a:lvl6pPr marL="4572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6pPr>
            <a:lvl7pPr marL="9144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7pPr>
            <a:lvl8pPr marL="13716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8pPr>
            <a:lvl9pPr marL="18288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9pPr>
          </a:lstStyle>
          <a:p>
            <a:pPr>
              <a:tabLst>
                <a:tab pos="1379538" algn="l"/>
              </a:tabLst>
            </a:pPr>
            <a:r>
              <a:rPr lang="en-US" sz="3000" dirty="0">
                <a:solidFill>
                  <a:schemeClr val="bg1"/>
                </a:solidFill>
              </a:rPr>
              <a:t>1.2 The </a:t>
            </a:r>
            <a:r>
              <a:rPr lang="en-US" sz="3000" dirty="0" smtClean="0">
                <a:solidFill>
                  <a:schemeClr val="bg1"/>
                </a:solidFill>
              </a:rPr>
              <a:t>Challenges </a:t>
            </a:r>
            <a:r>
              <a:rPr lang="en-US" sz="3000" dirty="0">
                <a:solidFill>
                  <a:schemeClr val="bg1"/>
                </a:solidFill>
              </a:rPr>
              <a:t>of </a:t>
            </a:r>
            <a:r>
              <a:rPr lang="en-US" sz="3000" dirty="0" smtClean="0">
                <a:solidFill>
                  <a:schemeClr val="bg1"/>
                </a:solidFill>
              </a:rPr>
              <a:t>Multinational Operations</a:t>
            </a:r>
            <a:endParaRPr lang="en-US" sz="3000" dirty="0">
              <a:solidFill>
                <a:schemeClr val="bg1"/>
              </a:solidFill>
            </a:endParaRPr>
          </a:p>
        </p:txBody>
      </p:sp>
    </p:spTree>
    <p:extLst>
      <p:ext uri="{BB962C8B-B14F-4D97-AF65-F5344CB8AC3E}">
        <p14:creationId xmlns:p14="http://schemas.microsoft.com/office/powerpoint/2010/main" val="35186237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body" idx="1"/>
          </p:nvPr>
        </p:nvSpPr>
        <p:spPr>
          <a:xfrm>
            <a:off x="838200" y="1219200"/>
            <a:ext cx="7391400" cy="4724400"/>
          </a:xfrm>
          <a:noFill/>
          <a:ln/>
        </p:spPr>
        <p:txBody>
          <a:bodyPr/>
          <a:lstStyle/>
          <a:p>
            <a:pPr marL="350838" indent="-350838" eaLnBrk="0" hangingPunct="0">
              <a:buFont typeface="Wingdings" pitchFamily="2" charset="2"/>
              <a:buNone/>
              <a:tabLst>
                <a:tab pos="3659188" algn="ctr"/>
              </a:tabLst>
            </a:pPr>
            <a:r>
              <a:rPr lang="en-US" sz="2800" dirty="0"/>
              <a:t>The MNC’s opportunities</a:t>
            </a:r>
            <a:endParaRPr lang="en-US" dirty="0"/>
          </a:p>
          <a:p>
            <a:pPr marL="350838" indent="-350838" eaLnBrk="0" hangingPunct="0">
              <a:buFont typeface="Wingdings" pitchFamily="2" charset="2"/>
              <a:buNone/>
              <a:tabLst>
                <a:tab pos="3659188" algn="ctr"/>
              </a:tabLst>
            </a:pPr>
            <a:endParaRPr lang="en-US" sz="1600" dirty="0"/>
          </a:p>
          <a:p>
            <a:pPr marL="350838" indent="-350838" eaLnBrk="0" hangingPunct="0">
              <a:buFont typeface="Wingdings" pitchFamily="2" charset="2"/>
              <a:buNone/>
              <a:tabLst>
                <a:tab pos="3659188" algn="ctr"/>
              </a:tabLst>
            </a:pPr>
            <a:r>
              <a:rPr lang="en-US" sz="2800" dirty="0">
                <a:solidFill>
                  <a:schemeClr val="hlink"/>
                </a:solidFill>
              </a:rPr>
              <a:t>		Value = </a:t>
            </a:r>
            <a:r>
              <a:rPr lang="en-US" sz="2800" b="1" dirty="0">
                <a:solidFill>
                  <a:schemeClr val="hlink"/>
                </a:solidFill>
                <a:latin typeface="Symbol" pitchFamily="18" charset="2"/>
              </a:rPr>
              <a:t>S</a:t>
            </a:r>
            <a:r>
              <a:rPr lang="en-US" sz="2800" baseline="-25000" dirty="0">
                <a:solidFill>
                  <a:schemeClr val="hlink"/>
                </a:solidFill>
              </a:rPr>
              <a:t>t</a:t>
            </a:r>
            <a:r>
              <a:rPr lang="en-US" sz="2800" dirty="0">
                <a:solidFill>
                  <a:schemeClr val="hlink"/>
                </a:solidFill>
              </a:rPr>
              <a:t> [E[</a:t>
            </a:r>
            <a:r>
              <a:rPr lang="en-US" sz="2800" dirty="0" err="1">
                <a:solidFill>
                  <a:schemeClr val="hlink"/>
                </a:solidFill>
              </a:rPr>
              <a:t>CF</a:t>
            </a:r>
            <a:r>
              <a:rPr lang="en-US" sz="2800" baseline="-25000" dirty="0" err="1">
                <a:solidFill>
                  <a:schemeClr val="hlink"/>
                </a:solidFill>
              </a:rPr>
              <a:t>t</a:t>
            </a:r>
            <a:r>
              <a:rPr lang="en-US" sz="2800" dirty="0">
                <a:solidFill>
                  <a:schemeClr val="hlink"/>
                </a:solidFill>
              </a:rPr>
              <a:t>] / (1+i</a:t>
            </a:r>
            <a:r>
              <a:rPr lang="en-US" sz="2800" baseline="-25000" dirty="0">
                <a:solidFill>
                  <a:schemeClr val="hlink"/>
                </a:solidFill>
              </a:rPr>
              <a:t>t</a:t>
            </a:r>
            <a:r>
              <a:rPr lang="en-US" sz="2800" dirty="0">
                <a:solidFill>
                  <a:schemeClr val="hlink"/>
                </a:solidFill>
              </a:rPr>
              <a:t>)</a:t>
            </a:r>
            <a:r>
              <a:rPr lang="en-US" sz="2800" baseline="30000" dirty="0">
                <a:solidFill>
                  <a:schemeClr val="hlink"/>
                </a:solidFill>
              </a:rPr>
              <a:t>t</a:t>
            </a:r>
            <a:r>
              <a:rPr lang="en-US" sz="2800" dirty="0">
                <a:solidFill>
                  <a:schemeClr val="hlink"/>
                </a:solidFill>
              </a:rPr>
              <a:t>]</a:t>
            </a:r>
          </a:p>
          <a:p>
            <a:pPr marL="350838" indent="-350838" eaLnBrk="0" hangingPunct="0">
              <a:buFont typeface="Wingdings" pitchFamily="2" charset="2"/>
              <a:buNone/>
              <a:tabLst>
                <a:tab pos="3659188" algn="ctr"/>
              </a:tabLst>
            </a:pPr>
            <a:endParaRPr lang="en-US" sz="1600" dirty="0"/>
          </a:p>
          <a:p>
            <a:pPr marL="350838" indent="-350838" eaLnBrk="0" hangingPunct="0">
              <a:tabLst>
                <a:tab pos="3659188" algn="ctr"/>
              </a:tabLst>
            </a:pPr>
            <a:r>
              <a:rPr lang="en-US" sz="2600" dirty="0">
                <a:solidFill>
                  <a:schemeClr val="accent2"/>
                </a:solidFill>
              </a:rPr>
              <a:t>Multinational investment policy</a:t>
            </a:r>
          </a:p>
          <a:p>
            <a:pPr marL="687388" lvl="1" indent="-222250">
              <a:buFontTx/>
              <a:buChar char="-"/>
              <a:tabLst>
                <a:tab pos="3659188" algn="ctr"/>
              </a:tabLst>
            </a:pPr>
            <a:r>
              <a:rPr lang="en-US" sz="2400" dirty="0"/>
              <a:t>Higher returns from existing investments</a:t>
            </a:r>
          </a:p>
          <a:p>
            <a:pPr marL="687388" lvl="1" indent="-222250">
              <a:buFontTx/>
              <a:buChar char="-"/>
              <a:tabLst>
                <a:tab pos="3659188" algn="ctr"/>
              </a:tabLst>
            </a:pPr>
            <a:r>
              <a:rPr lang="en-US" sz="2400" dirty="0"/>
              <a:t>New investment opportunities</a:t>
            </a:r>
          </a:p>
          <a:p>
            <a:pPr marL="350838" indent="-350838">
              <a:buFont typeface="Wingdings" pitchFamily="2" charset="2"/>
              <a:buNone/>
              <a:tabLst>
                <a:tab pos="3659188" algn="ctr"/>
              </a:tabLst>
            </a:pPr>
            <a:endParaRPr lang="en-US" sz="1200" dirty="0"/>
          </a:p>
          <a:p>
            <a:pPr marL="350838" indent="-350838" eaLnBrk="0" hangingPunct="0">
              <a:tabLst>
                <a:tab pos="3659188" algn="ctr"/>
              </a:tabLst>
            </a:pPr>
            <a:r>
              <a:rPr lang="en-US" sz="2600" dirty="0">
                <a:solidFill>
                  <a:schemeClr val="accent2"/>
                </a:solidFill>
              </a:rPr>
              <a:t>Multinational financial policy</a:t>
            </a:r>
          </a:p>
          <a:p>
            <a:pPr marL="687388" lvl="1" indent="-222250">
              <a:buFontTx/>
              <a:buChar char="-"/>
              <a:tabLst>
                <a:tab pos="3659188" algn="ctr"/>
              </a:tabLst>
            </a:pPr>
            <a:r>
              <a:rPr lang="en-US" sz="2400" dirty="0"/>
              <a:t>Reduced capital costs through access to international capital markets</a:t>
            </a:r>
          </a:p>
        </p:txBody>
      </p:sp>
      <p:sp>
        <p:nvSpPr>
          <p:cNvPr id="4" name="Rectangle 2"/>
          <p:cNvSpPr txBox="1">
            <a:spLocks noChangeArrowheads="1"/>
          </p:cNvSpPr>
          <p:nvPr/>
        </p:nvSpPr>
        <p:spPr bwMode="auto">
          <a:xfrm>
            <a:off x="0" y="0"/>
            <a:ext cx="9144000" cy="914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lvl1pPr algn="ctr" rtl="0" fontAlgn="base">
              <a:spcBef>
                <a:spcPct val="0"/>
              </a:spcBef>
              <a:spcAft>
                <a:spcPct val="0"/>
              </a:spcAft>
              <a:defRPr sz="3600">
                <a:solidFill>
                  <a:schemeClr val="tx1"/>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2pPr>
            <a:lvl3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3pPr>
            <a:lvl4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4pPr>
            <a:lvl5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5pPr>
            <a:lvl6pPr marL="4572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6pPr>
            <a:lvl7pPr marL="9144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7pPr>
            <a:lvl8pPr marL="13716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8pPr>
            <a:lvl9pPr marL="18288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9pPr>
          </a:lstStyle>
          <a:p>
            <a:pPr>
              <a:tabLst>
                <a:tab pos="1379538" algn="l"/>
              </a:tabLst>
            </a:pPr>
            <a:r>
              <a:rPr lang="en-US" sz="3000" dirty="0">
                <a:solidFill>
                  <a:schemeClr val="bg1"/>
                </a:solidFill>
              </a:rPr>
              <a:t>1.3 The Opportunities </a:t>
            </a:r>
            <a:endParaRPr lang="en-US" sz="3000" dirty="0" smtClean="0">
              <a:solidFill>
                <a:schemeClr val="bg1"/>
              </a:solidFill>
            </a:endParaRPr>
          </a:p>
          <a:p>
            <a:pPr>
              <a:tabLst>
                <a:tab pos="1379538" algn="l"/>
              </a:tabLst>
            </a:pPr>
            <a:r>
              <a:rPr lang="en-US" sz="3000" dirty="0" smtClean="0">
                <a:solidFill>
                  <a:schemeClr val="bg1"/>
                </a:solidFill>
              </a:rPr>
              <a:t>of </a:t>
            </a:r>
            <a:r>
              <a:rPr lang="en-US" sz="3000" dirty="0">
                <a:solidFill>
                  <a:schemeClr val="bg1"/>
                </a:solidFill>
              </a:rPr>
              <a:t>Multinational Operations</a:t>
            </a:r>
          </a:p>
        </p:txBody>
      </p:sp>
    </p:spTree>
    <p:extLst>
      <p:ext uri="{BB962C8B-B14F-4D97-AF65-F5344CB8AC3E}">
        <p14:creationId xmlns:p14="http://schemas.microsoft.com/office/powerpoint/2010/main" val="192550285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3358" name="Object 14"/>
          <p:cNvGraphicFramePr>
            <a:graphicFrameLocks noGrp="1" noChangeAspect="1"/>
          </p:cNvGraphicFramePr>
          <p:nvPr>
            <p:ph sz="half" idx="2"/>
          </p:nvPr>
        </p:nvGraphicFramePr>
        <p:xfrm>
          <a:off x="701675" y="1066800"/>
          <a:ext cx="7197725" cy="5438775"/>
        </p:xfrm>
        <a:graphic>
          <a:graphicData uri="http://schemas.openxmlformats.org/presentationml/2006/ole">
            <mc:AlternateContent xmlns:mc="http://schemas.openxmlformats.org/markup-compatibility/2006">
              <mc:Choice xmlns:v="urn:schemas-microsoft-com:vml" Requires="v">
                <p:oleObj spid="_x0000_s2056" name="Document" r:id="rId4" imgW="5633191" imgH="4255532" progId="Word.Document.8">
                  <p:embed/>
                </p:oleObj>
              </mc:Choice>
              <mc:Fallback>
                <p:oleObj name="Document" r:id="rId4" imgW="5633191" imgH="4255532"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1675" y="1066800"/>
                        <a:ext cx="7197725" cy="543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13359" name="Rectangle 15"/>
          <p:cNvSpPr>
            <a:spLocks noChangeArrowheads="1"/>
          </p:cNvSpPr>
          <p:nvPr/>
        </p:nvSpPr>
        <p:spPr bwMode="auto">
          <a:xfrm>
            <a:off x="914400" y="1143000"/>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28600" indent="-228600" eaLnBrk="0" hangingPunct="0">
              <a:spcBef>
                <a:spcPct val="20000"/>
              </a:spcBef>
              <a:buClr>
                <a:schemeClr val="hlink"/>
              </a:buClr>
              <a:buSzPct val="75000"/>
              <a:buFont typeface="Wingdings" pitchFamily="2" charset="2"/>
              <a:buNone/>
            </a:pPr>
            <a:r>
              <a:rPr lang="en-US" sz="2600">
                <a:solidFill>
                  <a:srgbClr val="000000"/>
                </a:solidFill>
                <a:latin typeface="Arial Rounded MT Bold" pitchFamily="34" charset="0"/>
              </a:rPr>
              <a:t>The optimal capital budget</a:t>
            </a:r>
          </a:p>
        </p:txBody>
      </p:sp>
      <p:sp>
        <p:nvSpPr>
          <p:cNvPr id="5" name="Rectangle 2"/>
          <p:cNvSpPr txBox="1">
            <a:spLocks noChangeArrowheads="1"/>
          </p:cNvSpPr>
          <p:nvPr/>
        </p:nvSpPr>
        <p:spPr bwMode="auto">
          <a:xfrm>
            <a:off x="0" y="0"/>
            <a:ext cx="9144000" cy="914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lvl1pPr algn="ctr" rtl="0" fontAlgn="base">
              <a:spcBef>
                <a:spcPct val="0"/>
              </a:spcBef>
              <a:spcAft>
                <a:spcPct val="0"/>
              </a:spcAft>
              <a:defRPr sz="3600">
                <a:solidFill>
                  <a:schemeClr val="tx1"/>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2pPr>
            <a:lvl3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3pPr>
            <a:lvl4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4pPr>
            <a:lvl5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5pPr>
            <a:lvl6pPr marL="4572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6pPr>
            <a:lvl7pPr marL="9144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7pPr>
            <a:lvl8pPr marL="13716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8pPr>
            <a:lvl9pPr marL="18288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9pPr>
          </a:lstStyle>
          <a:p>
            <a:pPr>
              <a:tabLst>
                <a:tab pos="1379538" algn="l"/>
              </a:tabLst>
            </a:pPr>
            <a:r>
              <a:rPr lang="en-US" sz="3000" dirty="0">
                <a:solidFill>
                  <a:schemeClr val="bg1"/>
                </a:solidFill>
              </a:rPr>
              <a:t>1.3 The Opportunities </a:t>
            </a:r>
            <a:endParaRPr lang="en-US" sz="3000" dirty="0" smtClean="0">
              <a:solidFill>
                <a:schemeClr val="bg1"/>
              </a:solidFill>
            </a:endParaRPr>
          </a:p>
          <a:p>
            <a:pPr>
              <a:tabLst>
                <a:tab pos="1379538" algn="l"/>
              </a:tabLst>
            </a:pPr>
            <a:r>
              <a:rPr lang="en-US" sz="3000" dirty="0" smtClean="0">
                <a:solidFill>
                  <a:schemeClr val="bg1"/>
                </a:solidFill>
              </a:rPr>
              <a:t>of </a:t>
            </a:r>
            <a:r>
              <a:rPr lang="en-US" sz="3000" dirty="0">
                <a:solidFill>
                  <a:schemeClr val="bg1"/>
                </a:solidFill>
              </a:rPr>
              <a:t>Multinational Operations</a:t>
            </a:r>
          </a:p>
        </p:txBody>
      </p:sp>
    </p:spTree>
    <p:extLst>
      <p:ext uri="{BB962C8B-B14F-4D97-AF65-F5344CB8AC3E}">
        <p14:creationId xmlns:p14="http://schemas.microsoft.com/office/powerpoint/2010/main" val="351225817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5700" name="Object 4"/>
          <p:cNvGraphicFramePr>
            <a:graphicFrameLocks noGrp="1" noChangeAspect="1"/>
          </p:cNvGraphicFramePr>
          <p:nvPr>
            <p:ph sz="half" idx="2"/>
          </p:nvPr>
        </p:nvGraphicFramePr>
        <p:xfrm>
          <a:off x="685800" y="1066800"/>
          <a:ext cx="7239000" cy="5454650"/>
        </p:xfrm>
        <a:graphic>
          <a:graphicData uri="http://schemas.openxmlformats.org/presentationml/2006/ole">
            <mc:AlternateContent xmlns:mc="http://schemas.openxmlformats.org/markup-compatibility/2006">
              <mc:Choice xmlns:v="urn:schemas-microsoft-com:vml" Requires="v">
                <p:oleObj spid="_x0000_s3080" name="Document" r:id="rId4" imgW="5633191" imgH="4243996" progId="Word.Document.8">
                  <p:embed/>
                </p:oleObj>
              </mc:Choice>
              <mc:Fallback>
                <p:oleObj name="Document" r:id="rId4" imgW="5633191" imgH="4243996"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1066800"/>
                        <a:ext cx="7239000" cy="545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85704" name="Rectangle 8"/>
          <p:cNvSpPr>
            <a:spLocks noChangeArrowheads="1"/>
          </p:cNvSpPr>
          <p:nvPr/>
        </p:nvSpPr>
        <p:spPr bwMode="auto">
          <a:xfrm>
            <a:off x="914400" y="1143000"/>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28600" indent="-228600" eaLnBrk="0" hangingPunct="0">
              <a:spcBef>
                <a:spcPct val="20000"/>
              </a:spcBef>
              <a:buClr>
                <a:schemeClr val="hlink"/>
              </a:buClr>
              <a:buSzPct val="75000"/>
              <a:buFont typeface="Wingdings" pitchFamily="2" charset="2"/>
              <a:buNone/>
            </a:pPr>
            <a:r>
              <a:rPr lang="en-US" sz="2600">
                <a:solidFill>
                  <a:srgbClr val="000000"/>
                </a:solidFill>
                <a:latin typeface="Arial Rounded MT Bold" pitchFamily="34" charset="0"/>
              </a:rPr>
              <a:t>The value of multinationality</a:t>
            </a:r>
          </a:p>
        </p:txBody>
      </p:sp>
      <p:sp>
        <p:nvSpPr>
          <p:cNvPr id="5" name="Rectangle 2"/>
          <p:cNvSpPr txBox="1">
            <a:spLocks noChangeArrowheads="1"/>
          </p:cNvSpPr>
          <p:nvPr/>
        </p:nvSpPr>
        <p:spPr bwMode="auto">
          <a:xfrm>
            <a:off x="0" y="0"/>
            <a:ext cx="9144000" cy="914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lvl1pPr algn="ctr" rtl="0" fontAlgn="base">
              <a:spcBef>
                <a:spcPct val="0"/>
              </a:spcBef>
              <a:spcAft>
                <a:spcPct val="0"/>
              </a:spcAft>
              <a:defRPr sz="3600">
                <a:solidFill>
                  <a:schemeClr val="tx1"/>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2pPr>
            <a:lvl3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3pPr>
            <a:lvl4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4pPr>
            <a:lvl5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5pPr>
            <a:lvl6pPr marL="4572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6pPr>
            <a:lvl7pPr marL="9144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7pPr>
            <a:lvl8pPr marL="13716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8pPr>
            <a:lvl9pPr marL="18288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9pPr>
          </a:lstStyle>
          <a:p>
            <a:pPr>
              <a:tabLst>
                <a:tab pos="1379538" algn="l"/>
              </a:tabLst>
            </a:pPr>
            <a:r>
              <a:rPr lang="en-US" sz="3000" dirty="0">
                <a:solidFill>
                  <a:schemeClr val="bg1"/>
                </a:solidFill>
              </a:rPr>
              <a:t>1.3 The Opportunities </a:t>
            </a:r>
            <a:endParaRPr lang="en-US" sz="3000" dirty="0" smtClean="0">
              <a:solidFill>
                <a:schemeClr val="bg1"/>
              </a:solidFill>
            </a:endParaRPr>
          </a:p>
          <a:p>
            <a:pPr>
              <a:tabLst>
                <a:tab pos="1379538" algn="l"/>
              </a:tabLst>
            </a:pPr>
            <a:r>
              <a:rPr lang="en-US" sz="3000" dirty="0" smtClean="0">
                <a:solidFill>
                  <a:schemeClr val="bg1"/>
                </a:solidFill>
              </a:rPr>
              <a:t>of </a:t>
            </a:r>
            <a:r>
              <a:rPr lang="en-US" sz="3000" dirty="0">
                <a:solidFill>
                  <a:schemeClr val="bg1"/>
                </a:solidFill>
              </a:rPr>
              <a:t>Multinational Operations</a:t>
            </a:r>
          </a:p>
        </p:txBody>
      </p:sp>
    </p:spTree>
    <p:extLst>
      <p:ext uri="{BB962C8B-B14F-4D97-AF65-F5344CB8AC3E}">
        <p14:creationId xmlns:p14="http://schemas.microsoft.com/office/powerpoint/2010/main" val="536046618"/>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1" name="Rectangle 3"/>
          <p:cNvSpPr>
            <a:spLocks noGrp="1" noChangeArrowheads="1"/>
          </p:cNvSpPr>
          <p:nvPr>
            <p:ph type="body" idx="1"/>
          </p:nvPr>
        </p:nvSpPr>
        <p:spPr>
          <a:xfrm>
            <a:off x="685800" y="1143000"/>
            <a:ext cx="8001000" cy="4876800"/>
          </a:xfrm>
          <a:noFill/>
          <a:ln/>
        </p:spPr>
        <p:txBody>
          <a:bodyPr lIns="92075" tIns="46038" rIns="92075" bIns="46038"/>
          <a:lstStyle/>
          <a:p>
            <a:pPr marL="290513" indent="-290513" eaLnBrk="0" hangingPunct="0">
              <a:lnSpc>
                <a:spcPct val="90000"/>
              </a:lnSpc>
              <a:buFont typeface="Wingdings" pitchFamily="2" charset="2"/>
              <a:buNone/>
            </a:pPr>
            <a:r>
              <a:rPr lang="en-US" sz="2800" dirty="0">
                <a:solidFill>
                  <a:schemeClr val="tx1"/>
                </a:solidFill>
              </a:rPr>
              <a:t>Perfect financial market assumptions</a:t>
            </a:r>
          </a:p>
          <a:p>
            <a:pPr marL="290513" indent="-290513" eaLnBrk="0" hangingPunct="0">
              <a:lnSpc>
                <a:spcPct val="90000"/>
              </a:lnSpc>
              <a:buFont typeface="Wingdings" pitchFamily="2" charset="2"/>
              <a:buNone/>
            </a:pPr>
            <a:endParaRPr lang="en-US" sz="2400" dirty="0">
              <a:solidFill>
                <a:schemeClr val="tx1"/>
              </a:solidFill>
            </a:endParaRPr>
          </a:p>
          <a:p>
            <a:pPr marL="290513" indent="-290513" eaLnBrk="0" hangingPunct="0">
              <a:lnSpc>
                <a:spcPct val="90000"/>
              </a:lnSpc>
            </a:pPr>
            <a:r>
              <a:rPr lang="en-US" sz="2600" dirty="0">
                <a:solidFill>
                  <a:schemeClr val="accent2"/>
                </a:solidFill>
              </a:rPr>
              <a:t>Frictionless markets</a:t>
            </a:r>
          </a:p>
          <a:p>
            <a:pPr marL="290513" indent="-290513" eaLnBrk="0" hangingPunct="0">
              <a:lnSpc>
                <a:spcPct val="90000"/>
              </a:lnSpc>
              <a:buFont typeface="Wingdings" pitchFamily="2" charset="2"/>
              <a:buNone/>
            </a:pPr>
            <a:endParaRPr lang="en-US" sz="200" dirty="0"/>
          </a:p>
          <a:p>
            <a:pPr marL="690563" lvl="1" indent="-285750" eaLnBrk="0" hangingPunct="0">
              <a:lnSpc>
                <a:spcPct val="90000"/>
              </a:lnSpc>
              <a:buFontTx/>
              <a:buChar char="-"/>
            </a:pPr>
            <a:r>
              <a:rPr lang="en-US" sz="2200" dirty="0"/>
              <a:t>No government intervention or taxes</a:t>
            </a:r>
          </a:p>
          <a:p>
            <a:pPr marL="290513" indent="-290513" eaLnBrk="0" hangingPunct="0">
              <a:lnSpc>
                <a:spcPct val="90000"/>
              </a:lnSpc>
              <a:buFont typeface="Wingdings" pitchFamily="2" charset="2"/>
              <a:buNone/>
            </a:pPr>
            <a:endParaRPr lang="en-US" sz="200" dirty="0"/>
          </a:p>
          <a:p>
            <a:pPr marL="690563" lvl="1" indent="-285750" eaLnBrk="0" hangingPunct="0">
              <a:lnSpc>
                <a:spcPct val="90000"/>
              </a:lnSpc>
              <a:buFontTx/>
              <a:buChar char="-"/>
            </a:pPr>
            <a:r>
              <a:rPr lang="en-US" sz="2200" dirty="0"/>
              <a:t>No transactions, agency, or bankruptcy costs</a:t>
            </a:r>
          </a:p>
          <a:p>
            <a:pPr marL="290513" indent="-290513" eaLnBrk="0" hangingPunct="0">
              <a:lnSpc>
                <a:spcPct val="90000"/>
              </a:lnSpc>
              <a:buFont typeface="Wingdings" pitchFamily="2" charset="2"/>
              <a:buNone/>
            </a:pPr>
            <a:endParaRPr lang="en-US" sz="600" dirty="0"/>
          </a:p>
          <a:p>
            <a:pPr marL="290513" indent="-290513">
              <a:lnSpc>
                <a:spcPct val="90000"/>
              </a:lnSpc>
            </a:pPr>
            <a:r>
              <a:rPr lang="en-US" sz="2600" dirty="0">
                <a:solidFill>
                  <a:schemeClr val="accent2"/>
                </a:solidFill>
              </a:rPr>
              <a:t>Equal access to costless information</a:t>
            </a:r>
          </a:p>
          <a:p>
            <a:pPr marL="290513" indent="-290513" eaLnBrk="0" hangingPunct="0">
              <a:lnSpc>
                <a:spcPct val="90000"/>
              </a:lnSpc>
            </a:pPr>
            <a:r>
              <a:rPr lang="en-US" sz="2600" dirty="0" smtClean="0">
                <a:solidFill>
                  <a:schemeClr val="accent2"/>
                </a:solidFill>
              </a:rPr>
              <a:t>Rational </a:t>
            </a:r>
            <a:r>
              <a:rPr lang="en-US" sz="2600" dirty="0">
                <a:solidFill>
                  <a:schemeClr val="accent2"/>
                </a:solidFill>
              </a:rPr>
              <a:t>investors</a:t>
            </a:r>
            <a:r>
              <a:rPr lang="en-US" sz="2800" dirty="0">
                <a:solidFill>
                  <a:schemeClr val="accent2"/>
                </a:solidFill>
              </a:rPr>
              <a:t> </a:t>
            </a:r>
          </a:p>
          <a:p>
            <a:pPr marL="290513" indent="-290513" eaLnBrk="0" hangingPunct="0">
              <a:lnSpc>
                <a:spcPct val="90000"/>
              </a:lnSpc>
            </a:pPr>
            <a:r>
              <a:rPr lang="en-US" sz="2600" dirty="0" smtClean="0">
                <a:solidFill>
                  <a:schemeClr val="accent2"/>
                </a:solidFill>
              </a:rPr>
              <a:t>Equal </a:t>
            </a:r>
            <a:r>
              <a:rPr lang="en-US" sz="2600" dirty="0">
                <a:solidFill>
                  <a:schemeClr val="accent2"/>
                </a:solidFill>
              </a:rPr>
              <a:t>access to market prices</a:t>
            </a:r>
          </a:p>
          <a:p>
            <a:pPr marL="290513" indent="-290513" eaLnBrk="0" hangingPunct="0">
              <a:lnSpc>
                <a:spcPct val="90000"/>
              </a:lnSpc>
              <a:buFont typeface="Wingdings" pitchFamily="2" charset="2"/>
              <a:buNone/>
            </a:pPr>
            <a:endParaRPr lang="en-US" sz="1600" dirty="0">
              <a:solidFill>
                <a:schemeClr val="hlink"/>
              </a:solidFill>
            </a:endParaRPr>
          </a:p>
          <a:p>
            <a:pPr marL="290513" indent="-290513" eaLnBrk="0" hangingPunct="0">
              <a:lnSpc>
                <a:spcPct val="90000"/>
              </a:lnSpc>
              <a:buFont typeface="Wingdings" pitchFamily="2" charset="2"/>
              <a:buNone/>
            </a:pPr>
            <a:r>
              <a:rPr lang="en-US" sz="2600" dirty="0">
                <a:solidFill>
                  <a:schemeClr val="hlink"/>
                </a:solidFill>
              </a:rPr>
              <a:t>	Financial opportunities often involve a violation of one of these assumptions</a:t>
            </a:r>
          </a:p>
        </p:txBody>
      </p:sp>
      <p:sp>
        <p:nvSpPr>
          <p:cNvPr id="4" name="Rectangle 2"/>
          <p:cNvSpPr txBox="1">
            <a:spLocks noChangeArrowheads="1"/>
          </p:cNvSpPr>
          <p:nvPr/>
        </p:nvSpPr>
        <p:spPr bwMode="auto">
          <a:xfrm>
            <a:off x="0" y="0"/>
            <a:ext cx="9144000" cy="914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lvl1pPr algn="ctr" rtl="0" fontAlgn="base">
              <a:spcBef>
                <a:spcPct val="0"/>
              </a:spcBef>
              <a:spcAft>
                <a:spcPct val="0"/>
              </a:spcAft>
              <a:defRPr sz="3600">
                <a:solidFill>
                  <a:schemeClr val="tx1"/>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2pPr>
            <a:lvl3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3pPr>
            <a:lvl4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4pPr>
            <a:lvl5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5pPr>
            <a:lvl6pPr marL="4572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6pPr>
            <a:lvl7pPr marL="9144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7pPr>
            <a:lvl8pPr marL="13716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8pPr>
            <a:lvl9pPr marL="18288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9pPr>
          </a:lstStyle>
          <a:p>
            <a:pPr>
              <a:tabLst>
                <a:tab pos="1379538" algn="l"/>
              </a:tabLst>
            </a:pPr>
            <a:r>
              <a:rPr lang="en-US" sz="3000" dirty="0">
                <a:solidFill>
                  <a:schemeClr val="bg1"/>
                </a:solidFill>
              </a:rPr>
              <a:t>1.3 The Opportunities </a:t>
            </a:r>
            <a:endParaRPr lang="en-US" sz="3000" dirty="0" smtClean="0">
              <a:solidFill>
                <a:schemeClr val="bg1"/>
              </a:solidFill>
            </a:endParaRPr>
          </a:p>
          <a:p>
            <a:pPr>
              <a:tabLst>
                <a:tab pos="1379538" algn="l"/>
              </a:tabLst>
            </a:pPr>
            <a:r>
              <a:rPr lang="en-US" sz="3000" dirty="0" smtClean="0">
                <a:solidFill>
                  <a:schemeClr val="bg1"/>
                </a:solidFill>
              </a:rPr>
              <a:t>of </a:t>
            </a:r>
            <a:r>
              <a:rPr lang="en-US" sz="3000" dirty="0">
                <a:solidFill>
                  <a:schemeClr val="bg1"/>
                </a:solidFill>
              </a:rPr>
              <a:t>Multinational Operations</a:t>
            </a:r>
          </a:p>
        </p:txBody>
      </p:sp>
    </p:spTree>
    <p:extLst>
      <p:ext uri="{BB962C8B-B14F-4D97-AF65-F5344CB8AC3E}">
        <p14:creationId xmlns:p14="http://schemas.microsoft.com/office/powerpoint/2010/main" val="275336611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Rectangle 2"/>
          <p:cNvSpPr>
            <a:spLocks noGrp="1" noChangeArrowheads="1"/>
          </p:cNvSpPr>
          <p:nvPr>
            <p:ph type="body" idx="1"/>
          </p:nvPr>
        </p:nvSpPr>
        <p:spPr>
          <a:xfrm>
            <a:off x="762000" y="1143000"/>
            <a:ext cx="7772400" cy="5334000"/>
          </a:xfrm>
          <a:noFill/>
          <a:ln/>
        </p:spPr>
        <p:txBody>
          <a:bodyPr/>
          <a:lstStyle/>
          <a:p>
            <a:pPr marL="279400" indent="-279400">
              <a:lnSpc>
                <a:spcPct val="90000"/>
              </a:lnSpc>
              <a:buFont typeface="Wingdings" pitchFamily="2" charset="2"/>
              <a:buNone/>
            </a:pPr>
            <a:r>
              <a:rPr lang="en-US" sz="2800">
                <a:solidFill>
                  <a:schemeClr val="tx1"/>
                </a:solidFill>
              </a:rPr>
              <a:t>Characteristics of financial markets</a:t>
            </a:r>
          </a:p>
          <a:p>
            <a:pPr marL="279400" indent="-279400">
              <a:lnSpc>
                <a:spcPct val="90000"/>
              </a:lnSpc>
              <a:buFont typeface="Wingdings" pitchFamily="2" charset="2"/>
              <a:buNone/>
            </a:pPr>
            <a:endParaRPr lang="en-US" sz="1200">
              <a:solidFill>
                <a:schemeClr val="tx1"/>
              </a:solidFill>
            </a:endParaRPr>
          </a:p>
          <a:p>
            <a:pPr marL="279400" indent="-279400">
              <a:lnSpc>
                <a:spcPct val="90000"/>
              </a:lnSpc>
            </a:pPr>
            <a:r>
              <a:rPr lang="en-US" sz="2600">
                <a:solidFill>
                  <a:schemeClr val="hlink"/>
                </a:solidFill>
              </a:rPr>
              <a:t>Types of market efficiency</a:t>
            </a:r>
            <a:r>
              <a:rPr lang="en-US" sz="2400">
                <a:solidFill>
                  <a:schemeClr val="tx1"/>
                </a:solidFill>
              </a:rPr>
              <a:t> </a:t>
            </a:r>
            <a:endParaRPr lang="en-US" sz="700">
              <a:solidFill>
                <a:schemeClr val="tx1"/>
              </a:solidFill>
            </a:endParaRPr>
          </a:p>
          <a:p>
            <a:pPr marL="279400" indent="-279400">
              <a:lnSpc>
                <a:spcPct val="90000"/>
              </a:lnSpc>
              <a:buFont typeface="Wingdings" pitchFamily="2" charset="2"/>
              <a:buNone/>
            </a:pPr>
            <a:endParaRPr lang="en-US" sz="700">
              <a:solidFill>
                <a:schemeClr val="tx1"/>
              </a:solidFill>
            </a:endParaRPr>
          </a:p>
          <a:p>
            <a:pPr lvl="1" indent="-177800">
              <a:lnSpc>
                <a:spcPct val="90000"/>
              </a:lnSpc>
            </a:pPr>
            <a:r>
              <a:rPr lang="en-US" sz="2400">
                <a:solidFill>
                  <a:schemeClr val="accent2"/>
                </a:solidFill>
              </a:rPr>
              <a:t>Operational efficiency</a:t>
            </a:r>
            <a:r>
              <a:rPr lang="en-US" sz="2400">
                <a:solidFill>
                  <a:schemeClr val="tx1"/>
                </a:solidFill>
              </a:rPr>
              <a:t> refers to the influence of transactions costs</a:t>
            </a:r>
          </a:p>
          <a:p>
            <a:pPr marL="279400" indent="-279400">
              <a:lnSpc>
                <a:spcPct val="90000"/>
              </a:lnSpc>
              <a:buFont typeface="Wingdings" pitchFamily="2" charset="2"/>
              <a:buNone/>
            </a:pPr>
            <a:endParaRPr lang="en-US" sz="700">
              <a:solidFill>
                <a:schemeClr val="tx1"/>
              </a:solidFill>
            </a:endParaRPr>
          </a:p>
          <a:p>
            <a:pPr lvl="1" indent="-177800">
              <a:lnSpc>
                <a:spcPct val="90000"/>
              </a:lnSpc>
            </a:pPr>
            <a:r>
              <a:rPr lang="en-US" sz="2400">
                <a:solidFill>
                  <a:schemeClr val="accent2"/>
                </a:solidFill>
              </a:rPr>
              <a:t>Informational efficiency</a:t>
            </a:r>
            <a:r>
              <a:rPr lang="en-US" sz="2400">
                <a:solidFill>
                  <a:schemeClr val="tx1"/>
                </a:solidFill>
              </a:rPr>
              <a:t> refers to whether prices reflect information</a:t>
            </a:r>
          </a:p>
          <a:p>
            <a:pPr marL="279400" indent="-279400">
              <a:lnSpc>
                <a:spcPct val="90000"/>
              </a:lnSpc>
              <a:buFont typeface="Wingdings" pitchFamily="2" charset="2"/>
              <a:buNone/>
            </a:pPr>
            <a:endParaRPr lang="en-US" sz="700">
              <a:solidFill>
                <a:schemeClr val="tx1"/>
              </a:solidFill>
            </a:endParaRPr>
          </a:p>
          <a:p>
            <a:pPr lvl="1" indent="-177800">
              <a:lnSpc>
                <a:spcPct val="90000"/>
              </a:lnSpc>
            </a:pPr>
            <a:r>
              <a:rPr lang="en-US" sz="2400">
                <a:solidFill>
                  <a:schemeClr val="accent2"/>
                </a:solidFill>
              </a:rPr>
              <a:t>Allocational efficiency</a:t>
            </a:r>
            <a:r>
              <a:rPr lang="en-US" sz="2400">
                <a:solidFill>
                  <a:schemeClr val="tx1"/>
                </a:solidFill>
              </a:rPr>
              <a:t> refers to the whether capital moves to productive uses</a:t>
            </a:r>
          </a:p>
          <a:p>
            <a:pPr marL="279400" indent="-279400">
              <a:lnSpc>
                <a:spcPct val="90000"/>
              </a:lnSpc>
              <a:buFont typeface="Wingdings" pitchFamily="2" charset="2"/>
              <a:buNone/>
            </a:pPr>
            <a:endParaRPr lang="en-US" sz="1200">
              <a:solidFill>
                <a:schemeClr val="tx1"/>
              </a:solidFill>
            </a:endParaRPr>
          </a:p>
          <a:p>
            <a:pPr marL="279400" indent="-279400">
              <a:lnSpc>
                <a:spcPct val="90000"/>
              </a:lnSpc>
              <a:buFont typeface="Wingdings" pitchFamily="2" charset="2"/>
              <a:buNone/>
            </a:pPr>
            <a:r>
              <a:rPr lang="en-US" sz="2600">
                <a:solidFill>
                  <a:schemeClr val="tx1"/>
                </a:solidFill>
              </a:rPr>
              <a:t>	Each of these is promoted by market </a:t>
            </a:r>
            <a:r>
              <a:rPr lang="en-US" sz="2600">
                <a:solidFill>
                  <a:schemeClr val="hlink"/>
                </a:solidFill>
              </a:rPr>
              <a:t>liquidity</a:t>
            </a:r>
            <a:r>
              <a:rPr lang="en-US" sz="2600">
                <a:solidFill>
                  <a:schemeClr val="tx1"/>
                </a:solidFill>
              </a:rPr>
              <a:t> </a:t>
            </a:r>
          </a:p>
          <a:p>
            <a:pPr marL="279400" indent="-279400">
              <a:lnSpc>
                <a:spcPct val="90000"/>
              </a:lnSpc>
              <a:buFont typeface="Wingdings" pitchFamily="2" charset="2"/>
              <a:buNone/>
            </a:pPr>
            <a:r>
              <a:rPr lang="en-US" sz="2600">
                <a:solidFill>
                  <a:schemeClr val="tx1"/>
                </a:solidFill>
              </a:rPr>
              <a:t>	(that is, the ease with which you can capture an asset’s value)</a:t>
            </a:r>
          </a:p>
        </p:txBody>
      </p:sp>
      <p:sp>
        <p:nvSpPr>
          <p:cNvPr id="4" name="Rectangle 2"/>
          <p:cNvSpPr txBox="1">
            <a:spLocks noChangeArrowheads="1"/>
          </p:cNvSpPr>
          <p:nvPr/>
        </p:nvSpPr>
        <p:spPr bwMode="auto">
          <a:xfrm>
            <a:off x="0" y="0"/>
            <a:ext cx="9144000" cy="914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lvl1pPr algn="ctr" rtl="0" fontAlgn="base">
              <a:spcBef>
                <a:spcPct val="0"/>
              </a:spcBef>
              <a:spcAft>
                <a:spcPct val="0"/>
              </a:spcAft>
              <a:defRPr sz="3600">
                <a:solidFill>
                  <a:schemeClr val="tx1"/>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2pPr>
            <a:lvl3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3pPr>
            <a:lvl4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4pPr>
            <a:lvl5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5pPr>
            <a:lvl6pPr marL="4572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6pPr>
            <a:lvl7pPr marL="9144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7pPr>
            <a:lvl8pPr marL="13716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8pPr>
            <a:lvl9pPr marL="18288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9pPr>
          </a:lstStyle>
          <a:p>
            <a:pPr>
              <a:tabLst>
                <a:tab pos="1379538" algn="l"/>
              </a:tabLst>
            </a:pPr>
            <a:r>
              <a:rPr lang="en-US" sz="3000" dirty="0">
                <a:solidFill>
                  <a:schemeClr val="bg1"/>
                </a:solidFill>
              </a:rPr>
              <a:t>1.3 The Opportunities </a:t>
            </a:r>
            <a:endParaRPr lang="en-US" sz="3000" dirty="0" smtClean="0">
              <a:solidFill>
                <a:schemeClr val="bg1"/>
              </a:solidFill>
            </a:endParaRPr>
          </a:p>
          <a:p>
            <a:pPr>
              <a:tabLst>
                <a:tab pos="1379538" algn="l"/>
              </a:tabLst>
            </a:pPr>
            <a:r>
              <a:rPr lang="en-US" sz="3000" dirty="0" smtClean="0">
                <a:solidFill>
                  <a:schemeClr val="bg1"/>
                </a:solidFill>
              </a:rPr>
              <a:t>of </a:t>
            </a:r>
            <a:r>
              <a:rPr lang="en-US" sz="3000" dirty="0">
                <a:solidFill>
                  <a:schemeClr val="bg1"/>
                </a:solidFill>
              </a:rPr>
              <a:t>Multinational Operations</a:t>
            </a:r>
          </a:p>
        </p:txBody>
      </p:sp>
    </p:spTree>
    <p:extLst>
      <p:ext uri="{BB962C8B-B14F-4D97-AF65-F5344CB8AC3E}">
        <p14:creationId xmlns:p14="http://schemas.microsoft.com/office/powerpoint/2010/main" val="1330629794"/>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1" name="Rectangle 3"/>
          <p:cNvSpPr>
            <a:spLocks noGrp="1" noChangeArrowheads="1"/>
          </p:cNvSpPr>
          <p:nvPr>
            <p:ph type="body" idx="1"/>
          </p:nvPr>
        </p:nvSpPr>
        <p:spPr>
          <a:xfrm>
            <a:off x="457200" y="1143000"/>
            <a:ext cx="8458200" cy="5181600"/>
          </a:xfrm>
          <a:noFill/>
          <a:ln/>
        </p:spPr>
        <p:txBody>
          <a:bodyPr/>
          <a:lstStyle/>
          <a:p>
            <a:pPr marL="234950" indent="-234950" eaLnBrk="0" hangingPunct="0">
              <a:spcBef>
                <a:spcPct val="30000"/>
              </a:spcBef>
              <a:buFont typeface="Wingdings" pitchFamily="2" charset="2"/>
              <a:buNone/>
              <a:tabLst>
                <a:tab pos="914400" algn="l"/>
                <a:tab pos="3657600" algn="l"/>
              </a:tabLst>
            </a:pPr>
            <a:r>
              <a:rPr lang="en-US" sz="2800"/>
              <a:t>Vivé la difference</a:t>
            </a:r>
          </a:p>
          <a:p>
            <a:pPr marL="234950" indent="-234950" eaLnBrk="0" hangingPunct="0">
              <a:spcBef>
                <a:spcPct val="30000"/>
              </a:spcBef>
              <a:buFont typeface="Wingdings" pitchFamily="2" charset="2"/>
              <a:buNone/>
              <a:tabLst>
                <a:tab pos="914400" algn="l"/>
                <a:tab pos="3657600" algn="l"/>
              </a:tabLst>
            </a:pPr>
            <a:endParaRPr lang="en-US" sz="2400"/>
          </a:p>
          <a:p>
            <a:pPr marL="234950" indent="-234950" eaLnBrk="0" hangingPunct="0">
              <a:spcBef>
                <a:spcPct val="30000"/>
              </a:spcBef>
              <a:buFont typeface="Wingdings" pitchFamily="2" charset="2"/>
              <a:buNone/>
              <a:tabLst>
                <a:tab pos="914400" algn="l"/>
                <a:tab pos="3657600" algn="l"/>
              </a:tabLst>
            </a:pPr>
            <a:r>
              <a:rPr lang="en-US" sz="2600"/>
              <a:t>	Cross-border differences can affect all areas of business, particularly through differences in </a:t>
            </a:r>
          </a:p>
          <a:p>
            <a:pPr marL="349250" lvl="1" indent="0">
              <a:spcBef>
                <a:spcPct val="30000"/>
              </a:spcBef>
              <a:buFont typeface="Times New Roman" pitchFamily="18" charset="0"/>
              <a:buNone/>
              <a:tabLst>
                <a:tab pos="914400" algn="l"/>
                <a:tab pos="3657600" algn="l"/>
              </a:tabLst>
            </a:pPr>
            <a:endParaRPr lang="en-US" sz="800"/>
          </a:p>
          <a:p>
            <a:pPr marL="349250" lvl="1" indent="0">
              <a:spcBef>
                <a:spcPct val="30000"/>
              </a:spcBef>
              <a:buFont typeface="Times New Roman" pitchFamily="18" charset="0"/>
              <a:buNone/>
              <a:tabLst>
                <a:tab pos="914400" algn="l"/>
                <a:tab pos="3657600" algn="l"/>
              </a:tabLst>
            </a:pPr>
            <a:r>
              <a:rPr lang="en-US" sz="2200">
                <a:solidFill>
                  <a:schemeClr val="hlink"/>
                </a:solidFill>
              </a:rPr>
              <a:t>-</a:t>
            </a:r>
            <a:r>
              <a:rPr lang="en-US" sz="2200"/>
              <a:t> Language &amp; culture	</a:t>
            </a:r>
            <a:r>
              <a:rPr lang="en-US" sz="2200">
                <a:solidFill>
                  <a:schemeClr val="hlink"/>
                </a:solidFill>
              </a:rPr>
              <a:t>-</a:t>
            </a:r>
            <a:r>
              <a:rPr lang="en-US" sz="2200"/>
              <a:t> Human resource management</a:t>
            </a:r>
          </a:p>
          <a:p>
            <a:pPr marL="349250" lvl="1" indent="0">
              <a:spcBef>
                <a:spcPct val="30000"/>
              </a:spcBef>
              <a:buFont typeface="Times New Roman" pitchFamily="18" charset="0"/>
              <a:buNone/>
              <a:tabLst>
                <a:tab pos="914400" algn="l"/>
                <a:tab pos="3657600" algn="l"/>
              </a:tabLst>
            </a:pPr>
            <a:r>
              <a:rPr lang="en-US" sz="2200">
                <a:solidFill>
                  <a:schemeClr val="hlink"/>
                </a:solidFill>
              </a:rPr>
              <a:t>-</a:t>
            </a:r>
            <a:r>
              <a:rPr lang="en-US" sz="2200"/>
              <a:t> Accounting	</a:t>
            </a:r>
            <a:r>
              <a:rPr lang="en-US" sz="2200">
                <a:solidFill>
                  <a:schemeClr val="hlink"/>
                </a:solidFill>
              </a:rPr>
              <a:t>-</a:t>
            </a:r>
            <a:r>
              <a:rPr lang="en-US" sz="2200"/>
              <a:t> Marketing 	</a:t>
            </a:r>
          </a:p>
          <a:p>
            <a:pPr marL="349250" lvl="1" indent="0">
              <a:spcBef>
                <a:spcPct val="30000"/>
              </a:spcBef>
              <a:buFont typeface="Times New Roman" pitchFamily="18" charset="0"/>
              <a:buNone/>
              <a:tabLst>
                <a:tab pos="914400" algn="l"/>
                <a:tab pos="3657600" algn="l"/>
              </a:tabLst>
            </a:pPr>
            <a:r>
              <a:rPr lang="en-US" sz="2200">
                <a:solidFill>
                  <a:schemeClr val="hlink"/>
                </a:solidFill>
              </a:rPr>
              <a:t>-</a:t>
            </a:r>
            <a:r>
              <a:rPr lang="en-US" sz="2200"/>
              <a:t> Distribution	</a:t>
            </a:r>
            <a:r>
              <a:rPr lang="en-US" sz="2200">
                <a:solidFill>
                  <a:schemeClr val="hlink"/>
                </a:solidFill>
              </a:rPr>
              <a:t>-</a:t>
            </a:r>
            <a:r>
              <a:rPr lang="en-US" sz="2200"/>
              <a:t> Logistics</a:t>
            </a:r>
          </a:p>
          <a:p>
            <a:pPr marL="349250" lvl="1" indent="0">
              <a:spcBef>
                <a:spcPct val="30000"/>
              </a:spcBef>
              <a:buFont typeface="Times New Roman" pitchFamily="18" charset="0"/>
              <a:buNone/>
              <a:tabLst>
                <a:tab pos="914400" algn="l"/>
                <a:tab pos="3657600" algn="l"/>
              </a:tabLst>
            </a:pPr>
            <a:r>
              <a:rPr lang="en-US" sz="2200">
                <a:solidFill>
                  <a:schemeClr val="hlink"/>
                </a:solidFill>
              </a:rPr>
              <a:t>-</a:t>
            </a:r>
            <a:r>
              <a:rPr lang="en-US" sz="2200"/>
              <a:t> Financial markets	</a:t>
            </a:r>
            <a:r>
              <a:rPr lang="en-US" sz="2200">
                <a:solidFill>
                  <a:schemeClr val="hlink"/>
                </a:solidFill>
              </a:rPr>
              <a:t>-</a:t>
            </a:r>
            <a:r>
              <a:rPr lang="en-US" sz="2200"/>
              <a:t> Corporate governance</a:t>
            </a:r>
          </a:p>
          <a:p>
            <a:pPr marL="349250" lvl="1" indent="0">
              <a:spcBef>
                <a:spcPct val="30000"/>
              </a:spcBef>
              <a:buFont typeface="Times New Roman" pitchFamily="18" charset="0"/>
              <a:buNone/>
              <a:tabLst>
                <a:tab pos="914400" algn="l"/>
                <a:tab pos="3657600" algn="l"/>
              </a:tabLst>
            </a:pPr>
            <a:r>
              <a:rPr lang="en-US" sz="2200">
                <a:solidFill>
                  <a:schemeClr val="hlink"/>
                </a:solidFill>
              </a:rPr>
              <a:t>-</a:t>
            </a:r>
            <a:r>
              <a:rPr lang="en-US" sz="2200"/>
              <a:t> Other business conventions</a:t>
            </a:r>
          </a:p>
          <a:p>
            <a:pPr marL="349250" lvl="1" indent="0">
              <a:spcBef>
                <a:spcPct val="30000"/>
              </a:spcBef>
              <a:buFont typeface="Times New Roman" pitchFamily="18" charset="0"/>
              <a:buNone/>
              <a:tabLst>
                <a:tab pos="914400" algn="l"/>
                <a:tab pos="3657600" algn="l"/>
              </a:tabLst>
            </a:pPr>
            <a:r>
              <a:rPr lang="en-US" sz="2200"/>
              <a:t>	(legal, accounting, taxation, regulation, etc.)</a:t>
            </a:r>
          </a:p>
        </p:txBody>
      </p:sp>
      <p:sp>
        <p:nvSpPr>
          <p:cNvPr id="6" name="Rectangle 2"/>
          <p:cNvSpPr txBox="1">
            <a:spLocks noChangeArrowheads="1"/>
          </p:cNvSpPr>
          <p:nvPr/>
        </p:nvSpPr>
        <p:spPr bwMode="auto">
          <a:xfrm>
            <a:off x="0" y="0"/>
            <a:ext cx="9144000" cy="914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lvl1pPr algn="ctr" rtl="0" fontAlgn="base">
              <a:spcBef>
                <a:spcPct val="0"/>
              </a:spcBef>
              <a:spcAft>
                <a:spcPct val="0"/>
              </a:spcAft>
              <a:defRPr sz="3600">
                <a:solidFill>
                  <a:schemeClr val="tx1"/>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2pPr>
            <a:lvl3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3pPr>
            <a:lvl4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4pPr>
            <a:lvl5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5pPr>
            <a:lvl6pPr marL="4572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6pPr>
            <a:lvl7pPr marL="9144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7pPr>
            <a:lvl8pPr marL="13716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8pPr>
            <a:lvl9pPr marL="18288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9pPr>
          </a:lstStyle>
          <a:p>
            <a:pPr>
              <a:tabLst>
                <a:tab pos="1379538" algn="l"/>
              </a:tabLst>
            </a:pPr>
            <a:r>
              <a:rPr lang="en-US" sz="3000" dirty="0">
                <a:solidFill>
                  <a:schemeClr val="bg1"/>
                </a:solidFill>
              </a:rPr>
              <a:t>1.4 Financial </a:t>
            </a:r>
            <a:r>
              <a:rPr lang="en-US" sz="3000" dirty="0" smtClean="0">
                <a:solidFill>
                  <a:schemeClr val="bg1"/>
                </a:solidFill>
              </a:rPr>
              <a:t>Management </a:t>
            </a:r>
            <a:r>
              <a:rPr lang="en-US" sz="3000" dirty="0">
                <a:solidFill>
                  <a:schemeClr val="bg1"/>
                </a:solidFill>
              </a:rPr>
              <a:t>of the MNC</a:t>
            </a:r>
          </a:p>
        </p:txBody>
      </p:sp>
    </p:spTree>
    <p:extLst>
      <p:ext uri="{BB962C8B-B14F-4D97-AF65-F5344CB8AC3E}">
        <p14:creationId xmlns:p14="http://schemas.microsoft.com/office/powerpoint/2010/main" val="1843450711"/>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7" name="Rectangle 3"/>
          <p:cNvSpPr>
            <a:spLocks noGrp="1" noChangeArrowheads="1"/>
          </p:cNvSpPr>
          <p:nvPr>
            <p:ph type="body" idx="1"/>
          </p:nvPr>
        </p:nvSpPr>
        <p:spPr>
          <a:xfrm>
            <a:off x="457200" y="1143000"/>
            <a:ext cx="8305800" cy="5257800"/>
          </a:xfrm>
          <a:noFill/>
          <a:ln/>
        </p:spPr>
        <p:txBody>
          <a:bodyPr/>
          <a:lstStyle/>
          <a:p>
            <a:pPr marL="339725" indent="-284163" eaLnBrk="0" hangingPunct="0">
              <a:buFont typeface="Wingdings" pitchFamily="2" charset="2"/>
              <a:buNone/>
            </a:pPr>
            <a:r>
              <a:rPr lang="en-US" sz="2800">
                <a:solidFill>
                  <a:schemeClr val="tx1"/>
                </a:solidFill>
              </a:rPr>
              <a:t>Multinational financial management</a:t>
            </a:r>
          </a:p>
          <a:p>
            <a:pPr marL="339725" indent="-284163" eaLnBrk="0" hangingPunct="0">
              <a:buFont typeface="Wingdings" pitchFamily="2" charset="2"/>
              <a:buNone/>
            </a:pPr>
            <a:endParaRPr lang="en-US" sz="1600">
              <a:solidFill>
                <a:schemeClr val="tx1"/>
              </a:solidFill>
            </a:endParaRPr>
          </a:p>
          <a:p>
            <a:pPr marL="339725" indent="-284163" eaLnBrk="0" hangingPunct="0"/>
            <a:r>
              <a:rPr lang="en-US" sz="2600">
                <a:solidFill>
                  <a:schemeClr val="tx1"/>
                </a:solidFill>
              </a:rPr>
              <a:t>Multinational finance is </a:t>
            </a:r>
            <a:r>
              <a:rPr lang="en-US" sz="2600">
                <a:solidFill>
                  <a:schemeClr val="accent2"/>
                </a:solidFill>
              </a:rPr>
              <a:t>interdisciplinary</a:t>
            </a:r>
            <a:r>
              <a:rPr lang="en-US" sz="2600"/>
              <a:t> within the field of finance</a:t>
            </a:r>
          </a:p>
          <a:p>
            <a:pPr marL="339725" indent="-284163" eaLnBrk="0" hangingPunct="0">
              <a:buFont typeface="Wingdings" pitchFamily="2" charset="2"/>
              <a:buNone/>
            </a:pPr>
            <a:endParaRPr lang="en-US" sz="1600"/>
          </a:p>
          <a:p>
            <a:pPr marL="339725" indent="-284163" eaLnBrk="0" hangingPunct="0">
              <a:buFont typeface="Wingdings" pitchFamily="2" charset="2"/>
              <a:buNone/>
            </a:pPr>
            <a:r>
              <a:rPr lang="en-US" sz="2600"/>
              <a:t>	Multinational financial managers must know…</a:t>
            </a:r>
          </a:p>
          <a:p>
            <a:pPr marL="339725" indent="-284163">
              <a:buFont typeface="Wingdings" pitchFamily="2" charset="2"/>
              <a:buNone/>
            </a:pPr>
            <a:endParaRPr lang="en-US" sz="500"/>
          </a:p>
          <a:p>
            <a:pPr marL="687388" lvl="1" indent="-233363" eaLnBrk="0" hangingPunct="0">
              <a:buFontTx/>
              <a:buChar char="-"/>
            </a:pPr>
            <a:r>
              <a:rPr lang="en-US" sz="2400"/>
              <a:t>Foreign exchange and Eurocurrency markets</a:t>
            </a:r>
          </a:p>
          <a:p>
            <a:pPr marL="687388" lvl="1" indent="-233363" eaLnBrk="0" hangingPunct="0">
              <a:buFontTx/>
              <a:buChar char="-"/>
            </a:pPr>
            <a:r>
              <a:rPr lang="en-US" sz="2400"/>
              <a:t>Derivatives (futures, options, &amp; swaps) </a:t>
            </a:r>
          </a:p>
          <a:p>
            <a:pPr marL="687388" lvl="1" indent="-233363" eaLnBrk="0" hangingPunct="0">
              <a:buFontTx/>
              <a:buChar char="-"/>
            </a:pPr>
            <a:r>
              <a:rPr lang="en-US" sz="2400"/>
              <a:t>International financial markets (debt &amp; equity)</a:t>
            </a:r>
          </a:p>
          <a:p>
            <a:pPr marL="687388" lvl="1" indent="-233363" eaLnBrk="0" hangingPunct="0">
              <a:buFontTx/>
              <a:buChar char="-"/>
            </a:pPr>
            <a:r>
              <a:rPr lang="en-US" sz="2400"/>
              <a:t>International markets for real assets</a:t>
            </a:r>
          </a:p>
          <a:p>
            <a:pPr marL="687388" lvl="1" indent="-233363" eaLnBrk="0" hangingPunct="0">
              <a:lnSpc>
                <a:spcPct val="80000"/>
              </a:lnSpc>
              <a:buFontTx/>
              <a:buNone/>
            </a:pPr>
            <a:r>
              <a:rPr lang="en-US" sz="2400"/>
              <a:t>	(e.g., land or labor) </a:t>
            </a:r>
          </a:p>
          <a:p>
            <a:pPr marL="687388" lvl="1" indent="-233363" eaLnBrk="0" hangingPunct="0">
              <a:buFontTx/>
              <a:buChar char="-"/>
            </a:pPr>
            <a:r>
              <a:rPr lang="en-US" sz="2400"/>
              <a:t>International portfolio investment</a:t>
            </a:r>
          </a:p>
        </p:txBody>
      </p:sp>
      <p:sp>
        <p:nvSpPr>
          <p:cNvPr id="5" name="Rectangle 2"/>
          <p:cNvSpPr txBox="1">
            <a:spLocks noChangeArrowheads="1"/>
          </p:cNvSpPr>
          <p:nvPr/>
        </p:nvSpPr>
        <p:spPr bwMode="auto">
          <a:xfrm>
            <a:off x="0" y="0"/>
            <a:ext cx="9144000" cy="914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lvl1pPr algn="ctr" rtl="0" fontAlgn="base">
              <a:spcBef>
                <a:spcPct val="0"/>
              </a:spcBef>
              <a:spcAft>
                <a:spcPct val="0"/>
              </a:spcAft>
              <a:defRPr sz="3600">
                <a:solidFill>
                  <a:schemeClr val="tx1"/>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2pPr>
            <a:lvl3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3pPr>
            <a:lvl4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4pPr>
            <a:lvl5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5pPr>
            <a:lvl6pPr marL="4572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6pPr>
            <a:lvl7pPr marL="9144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7pPr>
            <a:lvl8pPr marL="13716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8pPr>
            <a:lvl9pPr marL="18288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9pPr>
          </a:lstStyle>
          <a:p>
            <a:pPr>
              <a:tabLst>
                <a:tab pos="1379538" algn="l"/>
              </a:tabLst>
            </a:pPr>
            <a:r>
              <a:rPr lang="en-US" sz="3000" dirty="0">
                <a:solidFill>
                  <a:schemeClr val="bg1"/>
                </a:solidFill>
              </a:rPr>
              <a:t>1.4 Financial Management of the MNC</a:t>
            </a:r>
          </a:p>
        </p:txBody>
      </p:sp>
    </p:spTree>
    <p:extLst>
      <p:ext uri="{BB962C8B-B14F-4D97-AF65-F5344CB8AC3E}">
        <p14:creationId xmlns:p14="http://schemas.microsoft.com/office/powerpoint/2010/main" val="113410553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7" name="Rectangle 3"/>
          <p:cNvSpPr>
            <a:spLocks noGrp="1" noChangeArrowheads="1"/>
          </p:cNvSpPr>
          <p:nvPr>
            <p:ph type="body" idx="1"/>
          </p:nvPr>
        </p:nvSpPr>
        <p:spPr>
          <a:xfrm>
            <a:off x="457200" y="1981200"/>
            <a:ext cx="8229600" cy="3810000"/>
          </a:xfrm>
          <a:noFill/>
          <a:ln/>
        </p:spPr>
        <p:txBody>
          <a:bodyPr/>
          <a:lstStyle/>
          <a:p>
            <a:pPr algn="ctr" eaLnBrk="0" hangingPunct="0">
              <a:buFont typeface="Wingdings" pitchFamily="2" charset="2"/>
              <a:buNone/>
            </a:pPr>
            <a:r>
              <a:rPr lang="en-US" sz="3600">
                <a:solidFill>
                  <a:schemeClr val="accent2"/>
                </a:solidFill>
              </a:rPr>
              <a:t>The notes I handle no better than many pianists, but the pauses between the notes – </a:t>
            </a:r>
          </a:p>
          <a:p>
            <a:pPr algn="ctr" eaLnBrk="0" hangingPunct="0">
              <a:buFont typeface="Wingdings" pitchFamily="2" charset="2"/>
              <a:buNone/>
            </a:pPr>
            <a:r>
              <a:rPr lang="en-US" sz="3600">
                <a:solidFill>
                  <a:schemeClr val="accent2"/>
                </a:solidFill>
              </a:rPr>
              <a:t>ah, that is where the art resides. </a:t>
            </a:r>
          </a:p>
          <a:p>
            <a:pPr algn="ctr" eaLnBrk="0" hangingPunct="0">
              <a:buFont typeface="Wingdings" pitchFamily="2" charset="2"/>
              <a:buNone/>
            </a:pPr>
            <a:endParaRPr lang="en-US" sz="1000">
              <a:solidFill>
                <a:schemeClr val="accent2"/>
              </a:solidFill>
            </a:endParaRPr>
          </a:p>
          <a:p>
            <a:pPr algn="ctr" eaLnBrk="0" hangingPunct="0">
              <a:buFont typeface="Wingdings" pitchFamily="2" charset="2"/>
              <a:buNone/>
            </a:pPr>
            <a:r>
              <a:rPr lang="en-US" sz="3600">
                <a:solidFill>
                  <a:schemeClr val="accent2"/>
                </a:solidFill>
              </a:rPr>
              <a:t>Arthur Schnabel</a:t>
            </a:r>
          </a:p>
        </p:txBody>
      </p:sp>
      <p:sp>
        <p:nvSpPr>
          <p:cNvPr id="5" name="Rectangle 2"/>
          <p:cNvSpPr txBox="1">
            <a:spLocks noChangeArrowheads="1"/>
          </p:cNvSpPr>
          <p:nvPr/>
        </p:nvSpPr>
        <p:spPr bwMode="auto">
          <a:xfrm>
            <a:off x="0" y="0"/>
            <a:ext cx="9144000" cy="914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lvl1pPr algn="ctr" rtl="0" fontAlgn="base">
              <a:spcBef>
                <a:spcPct val="0"/>
              </a:spcBef>
              <a:spcAft>
                <a:spcPct val="0"/>
              </a:spcAft>
              <a:defRPr sz="3600">
                <a:solidFill>
                  <a:schemeClr val="tx1"/>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2pPr>
            <a:lvl3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3pPr>
            <a:lvl4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4pPr>
            <a:lvl5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5pPr>
            <a:lvl6pPr marL="4572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6pPr>
            <a:lvl7pPr marL="9144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7pPr>
            <a:lvl8pPr marL="13716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8pPr>
            <a:lvl9pPr marL="18288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9pPr>
          </a:lstStyle>
          <a:p>
            <a:pPr>
              <a:tabLst>
                <a:tab pos="1379538" algn="l"/>
              </a:tabLst>
            </a:pPr>
            <a:r>
              <a:rPr lang="en-US" sz="3000" dirty="0">
                <a:solidFill>
                  <a:schemeClr val="bg1"/>
                </a:solidFill>
              </a:rPr>
              <a:t>1.4 Financial Management of the MNC</a:t>
            </a:r>
          </a:p>
        </p:txBody>
      </p:sp>
    </p:spTree>
    <p:extLst>
      <p:ext uri="{BB962C8B-B14F-4D97-AF65-F5344CB8AC3E}">
        <p14:creationId xmlns:p14="http://schemas.microsoft.com/office/powerpoint/2010/main" val="60650733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323587">
                                            <p:txEl>
                                              <p:pRg st="0" end="0"/>
                                            </p:txEl>
                                          </p:spTgt>
                                        </p:tgtEl>
                                        <p:attrNameLst>
                                          <p:attrName>style.visibility</p:attrName>
                                        </p:attrNameLst>
                                      </p:cBhvr>
                                      <p:to>
                                        <p:strVal val="visible"/>
                                      </p:to>
                                    </p:set>
                                    <p:animEffect transition="in" filter="fade">
                                      <p:cBhvr>
                                        <p:cTn id="7" dur="1000"/>
                                        <p:tgtEl>
                                          <p:spTgt spid="323587">
                                            <p:txEl>
                                              <p:pRg st="0" end="0"/>
                                            </p:txEl>
                                          </p:spTgt>
                                        </p:tgtEl>
                                      </p:cBhvr>
                                    </p:animEffect>
                                    <p:anim calcmode="lin" valueType="num">
                                      <p:cBhvr>
                                        <p:cTn id="8" dur="1000" fill="hold"/>
                                        <p:tgtEl>
                                          <p:spTgt spid="323587">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23587">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23587">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323587">
                                            <p:txEl>
                                              <p:pRg st="1" end="1"/>
                                            </p:txEl>
                                          </p:spTgt>
                                        </p:tgtEl>
                                        <p:attrNameLst>
                                          <p:attrName>style.visibility</p:attrName>
                                        </p:attrNameLst>
                                      </p:cBhvr>
                                      <p:to>
                                        <p:strVal val="visible"/>
                                      </p:to>
                                    </p:set>
                                    <p:animEffect transition="in" filter="fade">
                                      <p:cBhvr>
                                        <p:cTn id="13" dur="1000"/>
                                        <p:tgtEl>
                                          <p:spTgt spid="323587">
                                            <p:txEl>
                                              <p:pRg st="1" end="1"/>
                                            </p:txEl>
                                          </p:spTgt>
                                        </p:tgtEl>
                                      </p:cBhvr>
                                    </p:animEffect>
                                    <p:anim calcmode="lin" valueType="num">
                                      <p:cBhvr>
                                        <p:cTn id="14" dur="1000" fill="hold"/>
                                        <p:tgtEl>
                                          <p:spTgt spid="323587">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23587">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23587">
                                            <p:txEl>
                                              <p:pRg st="1" end="1"/>
                                            </p:txEl>
                                          </p:spTgt>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0"/>
                                  </p:stCondLst>
                                  <p:childTnLst>
                                    <p:set>
                                      <p:cBhvr>
                                        <p:cTn id="18" dur="1" fill="hold">
                                          <p:stCondLst>
                                            <p:cond delay="0"/>
                                          </p:stCondLst>
                                        </p:cTn>
                                        <p:tgtEl>
                                          <p:spTgt spid="323587">
                                            <p:txEl>
                                              <p:pRg st="3" end="3"/>
                                            </p:txEl>
                                          </p:spTgt>
                                        </p:tgtEl>
                                        <p:attrNameLst>
                                          <p:attrName>style.visibility</p:attrName>
                                        </p:attrNameLst>
                                      </p:cBhvr>
                                      <p:to>
                                        <p:strVal val="visible"/>
                                      </p:to>
                                    </p:set>
                                    <p:animEffect transition="in" filter="fade">
                                      <p:cBhvr>
                                        <p:cTn id="19" dur="1000"/>
                                        <p:tgtEl>
                                          <p:spTgt spid="323587">
                                            <p:txEl>
                                              <p:pRg st="3" end="3"/>
                                            </p:txEl>
                                          </p:spTgt>
                                        </p:tgtEl>
                                      </p:cBhvr>
                                    </p:animEffect>
                                    <p:anim calcmode="lin" valueType="num">
                                      <p:cBhvr>
                                        <p:cTn id="20" dur="1000" fill="hold"/>
                                        <p:tgtEl>
                                          <p:spTgt spid="323587">
                                            <p:txEl>
                                              <p:pRg st="3" end="3"/>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323587">
                                            <p:txEl>
                                              <p:pRg st="3" end="3"/>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323587">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358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1" name="Rectangle 3"/>
          <p:cNvSpPr>
            <a:spLocks noGrp="1" noChangeArrowheads="1"/>
          </p:cNvSpPr>
          <p:nvPr>
            <p:ph type="body" idx="1"/>
          </p:nvPr>
        </p:nvSpPr>
        <p:spPr>
          <a:xfrm>
            <a:off x="1143000" y="2438400"/>
            <a:ext cx="6781800" cy="2995613"/>
          </a:xfrm>
          <a:noFill/>
          <a:ln/>
        </p:spPr>
        <p:txBody>
          <a:bodyPr/>
          <a:lstStyle/>
          <a:p>
            <a:pPr algn="ctr">
              <a:buFont typeface="Wingdings" pitchFamily="2" charset="2"/>
              <a:buNone/>
            </a:pPr>
            <a:r>
              <a:rPr lang="en-US" sz="3600">
                <a:solidFill>
                  <a:schemeClr val="accent2"/>
                </a:solidFill>
              </a:rPr>
              <a:t>Everything should be made as simple as possible,        but not simpler.</a:t>
            </a:r>
          </a:p>
          <a:p>
            <a:pPr algn="ctr">
              <a:buFont typeface="Wingdings" pitchFamily="2" charset="2"/>
              <a:buNone/>
            </a:pPr>
            <a:endParaRPr lang="en-US" sz="1600">
              <a:solidFill>
                <a:schemeClr val="accent2"/>
              </a:solidFill>
            </a:endParaRPr>
          </a:p>
          <a:p>
            <a:pPr algn="ctr">
              <a:buFont typeface="Wingdings" pitchFamily="2" charset="2"/>
              <a:buNone/>
            </a:pPr>
            <a:r>
              <a:rPr lang="en-US" sz="3600">
                <a:solidFill>
                  <a:schemeClr val="accent2"/>
                </a:solidFill>
              </a:rPr>
              <a:t>Albert Einstein</a:t>
            </a:r>
          </a:p>
        </p:txBody>
      </p:sp>
      <p:sp>
        <p:nvSpPr>
          <p:cNvPr id="4" name="Rectangle 2"/>
          <p:cNvSpPr txBox="1">
            <a:spLocks noChangeArrowheads="1"/>
          </p:cNvSpPr>
          <p:nvPr/>
        </p:nvSpPr>
        <p:spPr bwMode="auto">
          <a:xfrm>
            <a:off x="0" y="0"/>
            <a:ext cx="9144000" cy="914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lvl1pPr algn="ctr" rtl="0" fontAlgn="base">
              <a:spcBef>
                <a:spcPct val="0"/>
              </a:spcBef>
              <a:spcAft>
                <a:spcPct val="0"/>
              </a:spcAft>
              <a:defRPr sz="3600">
                <a:solidFill>
                  <a:schemeClr val="tx1"/>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2pPr>
            <a:lvl3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3pPr>
            <a:lvl4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4pPr>
            <a:lvl5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5pPr>
            <a:lvl6pPr marL="4572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6pPr>
            <a:lvl7pPr marL="9144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7pPr>
            <a:lvl8pPr marL="13716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8pPr>
            <a:lvl9pPr marL="18288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9pPr>
          </a:lstStyle>
          <a:p>
            <a:pPr>
              <a:tabLst>
                <a:tab pos="1379538" algn="l"/>
              </a:tabLst>
            </a:pPr>
            <a:r>
              <a:rPr lang="en-US" sz="3000" dirty="0">
                <a:solidFill>
                  <a:schemeClr val="bg1"/>
                </a:solidFill>
              </a:rPr>
              <a:t>Multinational Finance </a:t>
            </a:r>
          </a:p>
          <a:p>
            <a:pPr>
              <a:tabLst>
                <a:tab pos="1379538" algn="l"/>
              </a:tabLst>
            </a:pPr>
            <a:r>
              <a:rPr lang="en-US" sz="2600" dirty="0">
                <a:solidFill>
                  <a:schemeClr val="bg1"/>
                </a:solidFill>
              </a:rPr>
              <a:t>by Kirt C. Butler</a:t>
            </a:r>
          </a:p>
        </p:txBody>
      </p:sp>
    </p:spTree>
    <p:extLst>
      <p:ext uri="{BB962C8B-B14F-4D97-AF65-F5344CB8AC3E}">
        <p14:creationId xmlns:p14="http://schemas.microsoft.com/office/powerpoint/2010/main" val="34465758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42691">
                                            <p:txEl>
                                              <p:pRg st="0" end="0"/>
                                            </p:txEl>
                                          </p:spTgt>
                                        </p:tgtEl>
                                        <p:attrNameLst>
                                          <p:attrName>style.visibility</p:attrName>
                                        </p:attrNameLst>
                                      </p:cBhvr>
                                      <p:to>
                                        <p:strVal val="visible"/>
                                      </p:to>
                                    </p:set>
                                    <p:animEffect transition="in" filter="fade">
                                      <p:cBhvr>
                                        <p:cTn id="7" dur="1000"/>
                                        <p:tgtEl>
                                          <p:spTgt spid="242691">
                                            <p:txEl>
                                              <p:pRg st="0" end="0"/>
                                            </p:txEl>
                                          </p:spTgt>
                                        </p:tgtEl>
                                      </p:cBhvr>
                                    </p:animEffect>
                                    <p:anim calcmode="lin" valueType="num">
                                      <p:cBhvr>
                                        <p:cTn id="8" dur="1000" fill="hold"/>
                                        <p:tgtEl>
                                          <p:spTgt spid="242691">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242691">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42691">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242691">
                                            <p:txEl>
                                              <p:pRg st="2" end="2"/>
                                            </p:txEl>
                                          </p:spTgt>
                                        </p:tgtEl>
                                        <p:attrNameLst>
                                          <p:attrName>style.visibility</p:attrName>
                                        </p:attrNameLst>
                                      </p:cBhvr>
                                      <p:to>
                                        <p:strVal val="visible"/>
                                      </p:to>
                                    </p:set>
                                    <p:animEffect transition="in" filter="fade">
                                      <p:cBhvr>
                                        <p:cTn id="13" dur="1000"/>
                                        <p:tgtEl>
                                          <p:spTgt spid="242691">
                                            <p:txEl>
                                              <p:pRg st="2" end="2"/>
                                            </p:txEl>
                                          </p:spTgt>
                                        </p:tgtEl>
                                      </p:cBhvr>
                                    </p:animEffect>
                                    <p:anim calcmode="lin" valueType="num">
                                      <p:cBhvr>
                                        <p:cTn id="14" dur="1000" fill="hold"/>
                                        <p:tgtEl>
                                          <p:spTgt spid="242691">
                                            <p:txEl>
                                              <p:pRg st="2" end="2"/>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242691">
                                            <p:txEl>
                                              <p:pRg st="2" end="2"/>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242691">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69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0" y="0"/>
            <a:ext cx="9144000" cy="914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lvl1pPr algn="ctr" rtl="0" fontAlgn="base">
              <a:spcBef>
                <a:spcPct val="0"/>
              </a:spcBef>
              <a:spcAft>
                <a:spcPct val="0"/>
              </a:spcAft>
              <a:defRPr sz="3600">
                <a:solidFill>
                  <a:schemeClr val="tx1"/>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2pPr>
            <a:lvl3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3pPr>
            <a:lvl4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4pPr>
            <a:lvl5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5pPr>
            <a:lvl6pPr marL="4572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6pPr>
            <a:lvl7pPr marL="9144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7pPr>
            <a:lvl8pPr marL="13716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8pPr>
            <a:lvl9pPr marL="18288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9pPr>
          </a:lstStyle>
          <a:p>
            <a:pPr>
              <a:tabLst>
                <a:tab pos="1379538" algn="l"/>
              </a:tabLst>
            </a:pPr>
            <a:r>
              <a:rPr lang="en-US" sz="3000" dirty="0" smtClean="0">
                <a:solidFill>
                  <a:schemeClr val="bg1"/>
                </a:solidFill>
              </a:rPr>
              <a:t>Part I</a:t>
            </a:r>
          </a:p>
          <a:p>
            <a:pPr>
              <a:tabLst>
                <a:tab pos="1379538" algn="l"/>
              </a:tabLst>
            </a:pPr>
            <a:r>
              <a:rPr lang="en-US" sz="3000" dirty="0" smtClean="0">
                <a:solidFill>
                  <a:schemeClr val="bg1"/>
                </a:solidFill>
              </a:rPr>
              <a:t>The International Financial Environment</a:t>
            </a:r>
            <a:endParaRPr lang="en-US" sz="3000" dirty="0">
              <a:solidFill>
                <a:schemeClr val="bg1"/>
              </a:solidFill>
            </a:endParaRPr>
          </a:p>
        </p:txBody>
      </p:sp>
      <p:sp>
        <p:nvSpPr>
          <p:cNvPr id="4" name="Rectangle 4"/>
          <p:cNvSpPr>
            <a:spLocks noChangeArrowheads="1"/>
          </p:cNvSpPr>
          <p:nvPr/>
        </p:nvSpPr>
        <p:spPr bwMode="auto">
          <a:xfrm>
            <a:off x="304800" y="1671638"/>
            <a:ext cx="8610600" cy="4238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marL="1944688" indent="-1944688" algn="l" eaLnBrk="0" hangingPunct="0">
              <a:spcBef>
                <a:spcPct val="20000"/>
              </a:spcBef>
              <a:tabLst>
                <a:tab pos="1944688" algn="l"/>
              </a:tabLst>
            </a:pPr>
            <a:r>
              <a:rPr lang="en-US" sz="2800" dirty="0">
                <a:solidFill>
                  <a:schemeClr val="accent2"/>
                </a:solidFill>
                <a:latin typeface="Arial Rounded MT Bold" pitchFamily="34" charset="0"/>
              </a:rPr>
              <a:t>Chapter </a:t>
            </a:r>
            <a:r>
              <a:rPr lang="en-US" sz="2800" dirty="0" smtClean="0">
                <a:solidFill>
                  <a:schemeClr val="accent2"/>
                </a:solidFill>
                <a:latin typeface="Arial Rounded MT Bold" pitchFamily="34" charset="0"/>
              </a:rPr>
              <a:t>1</a:t>
            </a:r>
            <a:r>
              <a:rPr lang="en-US" sz="2800" dirty="0">
                <a:latin typeface="Arial Rounded MT Bold" pitchFamily="34" charset="0"/>
              </a:rPr>
              <a:t>	</a:t>
            </a:r>
            <a:r>
              <a:rPr lang="en-US" sz="2800" dirty="0" smtClean="0">
                <a:latin typeface="Arial Rounded MT Bold" pitchFamily="34" charset="0"/>
              </a:rPr>
              <a:t>An introduction to Multinational Finance</a:t>
            </a:r>
            <a:endParaRPr lang="en-US" sz="2800" dirty="0">
              <a:latin typeface="Arial Rounded MT Bold" pitchFamily="34" charset="0"/>
            </a:endParaRPr>
          </a:p>
          <a:p>
            <a:pPr marL="1944688" indent="-1944688" algn="l" eaLnBrk="0" hangingPunct="0">
              <a:spcBef>
                <a:spcPct val="20000"/>
              </a:spcBef>
              <a:tabLst>
                <a:tab pos="1944688" algn="l"/>
              </a:tabLst>
            </a:pPr>
            <a:endParaRPr lang="en-US" sz="800" dirty="0">
              <a:solidFill>
                <a:schemeClr val="tx1"/>
              </a:solidFill>
              <a:latin typeface="Arial Rounded MT Bold" pitchFamily="34" charset="0"/>
            </a:endParaRPr>
          </a:p>
          <a:p>
            <a:pPr marL="1944688" indent="-1944688" algn="l" eaLnBrk="0" hangingPunct="0">
              <a:spcBef>
                <a:spcPct val="20000"/>
              </a:spcBef>
              <a:tabLst>
                <a:tab pos="1944688" algn="l"/>
              </a:tabLst>
            </a:pPr>
            <a:r>
              <a:rPr lang="en-US" sz="2800" dirty="0">
                <a:solidFill>
                  <a:schemeClr val="tx1"/>
                </a:solidFill>
                <a:latin typeface="Arial Rounded MT Bold" pitchFamily="34" charset="0"/>
              </a:rPr>
              <a:t>Chapter </a:t>
            </a:r>
            <a:r>
              <a:rPr lang="en-US" sz="2800" dirty="0" smtClean="0">
                <a:solidFill>
                  <a:schemeClr val="tx1"/>
                </a:solidFill>
                <a:latin typeface="Arial Rounded MT Bold" pitchFamily="34" charset="0"/>
              </a:rPr>
              <a:t>2</a:t>
            </a:r>
            <a:r>
              <a:rPr lang="en-US" sz="2800" dirty="0">
                <a:solidFill>
                  <a:schemeClr val="tx1"/>
                </a:solidFill>
                <a:latin typeface="Arial Rounded MT Bold" pitchFamily="34" charset="0"/>
              </a:rPr>
              <a:t>	World </a:t>
            </a:r>
            <a:r>
              <a:rPr lang="en-US" sz="2800" dirty="0" smtClean="0">
                <a:solidFill>
                  <a:schemeClr val="tx1"/>
                </a:solidFill>
                <a:latin typeface="Arial Rounded MT Bold" pitchFamily="34" charset="0"/>
              </a:rPr>
              <a:t>trade and the international monetary system</a:t>
            </a:r>
            <a:endParaRPr lang="en-US" sz="2800" dirty="0">
              <a:solidFill>
                <a:schemeClr val="tx1"/>
              </a:solidFill>
              <a:latin typeface="Arial Rounded MT Bold" pitchFamily="34" charset="0"/>
            </a:endParaRPr>
          </a:p>
          <a:p>
            <a:pPr marL="1944688" indent="-1944688" algn="l" eaLnBrk="0" hangingPunct="0">
              <a:spcBef>
                <a:spcPct val="20000"/>
              </a:spcBef>
              <a:tabLst>
                <a:tab pos="1944688" algn="l"/>
              </a:tabLst>
            </a:pPr>
            <a:endParaRPr lang="en-US" sz="800" dirty="0">
              <a:solidFill>
                <a:schemeClr val="tx1"/>
              </a:solidFill>
              <a:latin typeface="Arial Rounded MT Bold" pitchFamily="34" charset="0"/>
            </a:endParaRPr>
          </a:p>
          <a:p>
            <a:pPr marL="1944688" indent="-1944688" algn="l" eaLnBrk="0" hangingPunct="0">
              <a:spcBef>
                <a:spcPct val="20000"/>
              </a:spcBef>
              <a:tabLst>
                <a:tab pos="1944688" algn="l"/>
              </a:tabLst>
            </a:pPr>
            <a:r>
              <a:rPr lang="en-US" sz="2800" dirty="0">
                <a:solidFill>
                  <a:schemeClr val="tx1"/>
                </a:solidFill>
                <a:latin typeface="Arial Rounded MT Bold" pitchFamily="34" charset="0"/>
              </a:rPr>
              <a:t>Chapter 3	Foreign </a:t>
            </a:r>
            <a:r>
              <a:rPr lang="en-US" sz="2800" dirty="0" smtClean="0">
                <a:solidFill>
                  <a:schemeClr val="tx1"/>
                </a:solidFill>
                <a:latin typeface="Arial Rounded MT Bold" pitchFamily="34" charset="0"/>
              </a:rPr>
              <a:t>exchange </a:t>
            </a:r>
            <a:r>
              <a:rPr lang="en-US" sz="2800" dirty="0">
                <a:solidFill>
                  <a:schemeClr val="tx1"/>
                </a:solidFill>
                <a:latin typeface="Arial Rounded MT Bold" pitchFamily="34" charset="0"/>
              </a:rPr>
              <a:t>and </a:t>
            </a:r>
            <a:r>
              <a:rPr lang="en-US" sz="2800" dirty="0" smtClean="0">
                <a:solidFill>
                  <a:schemeClr val="tx1"/>
                </a:solidFill>
                <a:latin typeface="Arial Rounded MT Bold" pitchFamily="34" charset="0"/>
              </a:rPr>
              <a:t>Eurocurrency markets</a:t>
            </a:r>
          </a:p>
          <a:p>
            <a:pPr marL="1944688" indent="-1944688" algn="l" eaLnBrk="0" hangingPunct="0">
              <a:spcBef>
                <a:spcPct val="20000"/>
              </a:spcBef>
              <a:tabLst>
                <a:tab pos="1944688" algn="l"/>
              </a:tabLst>
            </a:pPr>
            <a:endParaRPr lang="en-US" sz="800" dirty="0">
              <a:solidFill>
                <a:schemeClr val="tx1"/>
              </a:solidFill>
              <a:latin typeface="Arial Rounded MT Bold" pitchFamily="34" charset="0"/>
            </a:endParaRPr>
          </a:p>
          <a:p>
            <a:pPr marL="1944688" indent="-1944688" algn="l" eaLnBrk="0" hangingPunct="0">
              <a:spcBef>
                <a:spcPct val="20000"/>
              </a:spcBef>
              <a:tabLst>
                <a:tab pos="1944688" algn="l"/>
              </a:tabLst>
            </a:pPr>
            <a:r>
              <a:rPr lang="en-US" sz="2800" dirty="0">
                <a:solidFill>
                  <a:schemeClr val="tx1"/>
                </a:solidFill>
                <a:latin typeface="Arial Rounded MT Bold" pitchFamily="34" charset="0"/>
              </a:rPr>
              <a:t>Chapter 4	The </a:t>
            </a:r>
            <a:r>
              <a:rPr lang="en-US" sz="2800" dirty="0" smtClean="0">
                <a:solidFill>
                  <a:schemeClr val="tx1"/>
                </a:solidFill>
                <a:latin typeface="Arial Rounded MT Bold" pitchFamily="34" charset="0"/>
              </a:rPr>
              <a:t>international parity conditions </a:t>
            </a:r>
            <a:r>
              <a:rPr lang="en-US" sz="2800" dirty="0">
                <a:solidFill>
                  <a:schemeClr val="tx1"/>
                </a:solidFill>
                <a:latin typeface="Arial Rounded MT Bold" pitchFamily="34" charset="0"/>
              </a:rPr>
              <a:t>and their </a:t>
            </a:r>
            <a:r>
              <a:rPr lang="en-US" sz="2800" dirty="0" smtClean="0">
                <a:solidFill>
                  <a:schemeClr val="tx1"/>
                </a:solidFill>
                <a:latin typeface="Arial Rounded MT Bold" pitchFamily="34" charset="0"/>
              </a:rPr>
              <a:t>consequences</a:t>
            </a:r>
            <a:endParaRPr lang="en-US" sz="2800" dirty="0">
              <a:solidFill>
                <a:schemeClr val="tx1"/>
              </a:solidFill>
              <a:latin typeface="Arial Rounded MT Bold" pitchFamily="34" charset="0"/>
            </a:endParaRPr>
          </a:p>
        </p:txBody>
      </p:sp>
    </p:spTree>
    <p:extLst>
      <p:ext uri="{BB962C8B-B14F-4D97-AF65-F5344CB8AC3E}">
        <p14:creationId xmlns:p14="http://schemas.microsoft.com/office/powerpoint/2010/main" val="219171152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0" y="0"/>
            <a:ext cx="9144000" cy="914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lvl1pPr algn="ctr" rtl="0" fontAlgn="base">
              <a:spcBef>
                <a:spcPct val="0"/>
              </a:spcBef>
              <a:spcAft>
                <a:spcPct val="0"/>
              </a:spcAft>
              <a:defRPr sz="3600">
                <a:solidFill>
                  <a:schemeClr val="tx1"/>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2pPr>
            <a:lvl3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3pPr>
            <a:lvl4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4pPr>
            <a:lvl5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5pPr>
            <a:lvl6pPr marL="4572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6pPr>
            <a:lvl7pPr marL="9144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7pPr>
            <a:lvl8pPr marL="13716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8pPr>
            <a:lvl9pPr marL="18288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9pPr>
          </a:lstStyle>
          <a:p>
            <a:pPr>
              <a:tabLst>
                <a:tab pos="1379538" algn="l"/>
              </a:tabLst>
            </a:pPr>
            <a:r>
              <a:rPr lang="en-US" sz="3000" dirty="0">
                <a:solidFill>
                  <a:schemeClr val="bg1"/>
                </a:solidFill>
              </a:rPr>
              <a:t>Chapter 1</a:t>
            </a:r>
          </a:p>
          <a:p>
            <a:pPr>
              <a:tabLst>
                <a:tab pos="1379538" algn="l"/>
              </a:tabLst>
            </a:pPr>
            <a:r>
              <a:rPr lang="en-US" sz="3000" dirty="0">
                <a:solidFill>
                  <a:schemeClr val="bg1"/>
                </a:solidFill>
              </a:rPr>
              <a:t>An Introduction to Multinational Finance</a:t>
            </a:r>
          </a:p>
        </p:txBody>
      </p:sp>
      <p:sp>
        <p:nvSpPr>
          <p:cNvPr id="5" name="Rectangle 3"/>
          <p:cNvSpPr>
            <a:spLocks noChangeArrowheads="1"/>
          </p:cNvSpPr>
          <p:nvPr/>
        </p:nvSpPr>
        <p:spPr bwMode="auto">
          <a:xfrm>
            <a:off x="381000" y="1308919"/>
            <a:ext cx="8534400" cy="5168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marL="342900" indent="-342900" algn="l" eaLnBrk="0" hangingPunct="0">
              <a:spcBef>
                <a:spcPct val="25000"/>
              </a:spcBef>
              <a:tabLst>
                <a:tab pos="342900" algn="l"/>
                <a:tab pos="685800" algn="l"/>
              </a:tabLst>
            </a:pPr>
            <a:r>
              <a:rPr lang="en-US" sz="3200" dirty="0">
                <a:solidFill>
                  <a:schemeClr val="accent2"/>
                </a:solidFill>
                <a:latin typeface="Arial Rounded MT Bold" pitchFamily="34" charset="0"/>
              </a:rPr>
              <a:t>Learning objectives</a:t>
            </a:r>
          </a:p>
          <a:p>
            <a:pPr marL="342900" indent="-342900" algn="l" eaLnBrk="0" hangingPunct="0">
              <a:spcBef>
                <a:spcPct val="25000"/>
              </a:spcBef>
              <a:tabLst>
                <a:tab pos="342900" algn="l"/>
                <a:tab pos="685800" algn="l"/>
              </a:tabLst>
            </a:pPr>
            <a:endParaRPr lang="en-US" sz="800" dirty="0">
              <a:solidFill>
                <a:schemeClr val="tx1"/>
              </a:solidFill>
              <a:sym typeface="Wingdings 2" pitchFamily="18" charset="2"/>
            </a:endParaRPr>
          </a:p>
          <a:p>
            <a:pPr marL="342900" indent="-342900" algn="l" eaLnBrk="0" hangingPunct="0">
              <a:spcBef>
                <a:spcPct val="25000"/>
              </a:spcBef>
              <a:tabLst>
                <a:tab pos="342900" algn="l"/>
                <a:tab pos="685800" algn="l"/>
              </a:tabLst>
            </a:pPr>
            <a:r>
              <a:rPr lang="en-US" sz="2800" dirty="0">
                <a:solidFill>
                  <a:schemeClr val="tx1"/>
                </a:solidFill>
                <a:latin typeface="Arial Rounded MT Bold" pitchFamily="34" charset="0"/>
                <a:sym typeface="Wingdings 2" pitchFamily="18" charset="2"/>
              </a:rPr>
              <a:t>	Corporate governance and the goals of the multinational corporation </a:t>
            </a:r>
          </a:p>
          <a:p>
            <a:pPr marL="342900" indent="-342900" algn="l" eaLnBrk="0" hangingPunct="0">
              <a:spcBef>
                <a:spcPct val="25000"/>
              </a:spcBef>
              <a:tabLst>
                <a:tab pos="342900" algn="l"/>
                <a:tab pos="685800" algn="l"/>
              </a:tabLst>
            </a:pPr>
            <a:endParaRPr lang="en-US" sz="600" dirty="0">
              <a:solidFill>
                <a:schemeClr val="tx1"/>
              </a:solidFill>
              <a:sym typeface="Wingdings 2" pitchFamily="18" charset="2"/>
            </a:endParaRPr>
          </a:p>
          <a:p>
            <a:pPr marL="342900" indent="-342900" algn="l" eaLnBrk="0" hangingPunct="0">
              <a:spcBef>
                <a:spcPct val="25000"/>
              </a:spcBef>
              <a:tabLst>
                <a:tab pos="342900" algn="l"/>
                <a:tab pos="685800" algn="l"/>
              </a:tabLst>
            </a:pPr>
            <a:r>
              <a:rPr lang="en-US" sz="2800" dirty="0">
                <a:solidFill>
                  <a:schemeClr val="tx1"/>
                </a:solidFill>
                <a:latin typeface="Arial Rounded MT Bold" pitchFamily="34" charset="0"/>
                <a:sym typeface="Wingdings 2" pitchFamily="18" charset="2"/>
              </a:rPr>
              <a:t>	</a:t>
            </a:r>
            <a:r>
              <a:rPr lang="en-US" sz="2800" dirty="0">
                <a:solidFill>
                  <a:schemeClr val="tx1"/>
                </a:solidFill>
                <a:latin typeface="Arial Rounded MT Bold" pitchFamily="34" charset="0"/>
              </a:rPr>
              <a:t>The challenges of multinational operations</a:t>
            </a:r>
          </a:p>
          <a:p>
            <a:pPr marL="342900" indent="-342900" algn="l">
              <a:spcBef>
                <a:spcPct val="25000"/>
              </a:spcBef>
              <a:tabLst>
                <a:tab pos="342900" algn="l"/>
                <a:tab pos="685800" algn="l"/>
              </a:tabLst>
            </a:pPr>
            <a:r>
              <a:rPr lang="en-US" sz="2600" dirty="0">
                <a:solidFill>
                  <a:schemeClr val="tx1"/>
                </a:solidFill>
                <a:latin typeface="Arial Rounded MT Bold" pitchFamily="34" charset="0"/>
              </a:rPr>
              <a:t>	–  Cultural differences and country risks</a:t>
            </a:r>
          </a:p>
          <a:p>
            <a:pPr marL="342900" indent="-342900" algn="l" eaLnBrk="0" hangingPunct="0">
              <a:spcBef>
                <a:spcPct val="25000"/>
              </a:spcBef>
              <a:tabLst>
                <a:tab pos="342900" algn="l"/>
                <a:tab pos="685800" algn="l"/>
              </a:tabLst>
            </a:pPr>
            <a:endParaRPr lang="en-US" sz="600" dirty="0">
              <a:solidFill>
                <a:schemeClr val="tx1"/>
              </a:solidFill>
              <a:latin typeface="Arial Rounded MT Bold" pitchFamily="34" charset="0"/>
              <a:sym typeface="Wingdings 2" pitchFamily="18" charset="2"/>
            </a:endParaRPr>
          </a:p>
          <a:p>
            <a:pPr marL="342900" indent="-342900" algn="l" eaLnBrk="0" hangingPunct="0">
              <a:spcBef>
                <a:spcPct val="25000"/>
              </a:spcBef>
              <a:tabLst>
                <a:tab pos="342900" algn="l"/>
                <a:tab pos="685800" algn="l"/>
              </a:tabLst>
            </a:pPr>
            <a:r>
              <a:rPr lang="en-US" sz="2800" dirty="0">
                <a:solidFill>
                  <a:schemeClr val="tx1"/>
                </a:solidFill>
                <a:latin typeface="Arial Rounded MT Bold" pitchFamily="34" charset="0"/>
                <a:sym typeface="Wingdings 2" pitchFamily="18" charset="2"/>
              </a:rPr>
              <a:t>	</a:t>
            </a:r>
            <a:r>
              <a:rPr lang="en-US" sz="2800" dirty="0">
                <a:solidFill>
                  <a:schemeClr val="tx1"/>
                </a:solidFill>
                <a:latin typeface="Arial Rounded MT Bold" pitchFamily="34" charset="0"/>
              </a:rPr>
              <a:t>The opportunities of multinational operations</a:t>
            </a:r>
          </a:p>
          <a:p>
            <a:pPr marL="342900" indent="-342900" algn="l" eaLnBrk="0" hangingPunct="0">
              <a:spcBef>
                <a:spcPct val="25000"/>
              </a:spcBef>
              <a:tabLst>
                <a:tab pos="342900" algn="l"/>
                <a:tab pos="685800" algn="l"/>
              </a:tabLst>
            </a:pPr>
            <a:r>
              <a:rPr lang="en-US" sz="2600" dirty="0">
                <a:solidFill>
                  <a:schemeClr val="tx1"/>
                </a:solidFill>
                <a:latin typeface="Arial Rounded MT Bold" pitchFamily="34" charset="0"/>
              </a:rPr>
              <a:t>	–  Investment opportunities</a:t>
            </a:r>
          </a:p>
          <a:p>
            <a:pPr marL="342900" indent="-342900" algn="l" eaLnBrk="0" hangingPunct="0">
              <a:spcBef>
                <a:spcPct val="25000"/>
              </a:spcBef>
              <a:tabLst>
                <a:tab pos="342900" algn="l"/>
                <a:tab pos="685800" algn="l"/>
              </a:tabLst>
            </a:pPr>
            <a:r>
              <a:rPr lang="en-US" sz="2600" dirty="0">
                <a:solidFill>
                  <a:schemeClr val="tx1"/>
                </a:solidFill>
                <a:latin typeface="Arial Rounded MT Bold" pitchFamily="34" charset="0"/>
              </a:rPr>
              <a:t>	–  Financial opportunities</a:t>
            </a:r>
          </a:p>
          <a:p>
            <a:pPr marL="342900" indent="-342900" algn="l" eaLnBrk="0" hangingPunct="0">
              <a:spcBef>
                <a:spcPct val="25000"/>
              </a:spcBef>
              <a:tabLst>
                <a:tab pos="342900" algn="l"/>
                <a:tab pos="685800" algn="l"/>
              </a:tabLst>
            </a:pPr>
            <a:endParaRPr lang="en-US" sz="600" dirty="0">
              <a:solidFill>
                <a:schemeClr val="tx1"/>
              </a:solidFill>
              <a:latin typeface="Arial Rounded MT Bold" pitchFamily="34" charset="0"/>
            </a:endParaRPr>
          </a:p>
          <a:p>
            <a:pPr marL="342900" indent="-342900" algn="l" eaLnBrk="0" hangingPunct="0">
              <a:spcBef>
                <a:spcPct val="25000"/>
              </a:spcBef>
              <a:tabLst>
                <a:tab pos="342900" algn="l"/>
                <a:tab pos="685800" algn="l"/>
              </a:tabLst>
            </a:pPr>
            <a:r>
              <a:rPr lang="en-US" sz="2800" dirty="0">
                <a:solidFill>
                  <a:schemeClr val="tx1"/>
                </a:solidFill>
                <a:latin typeface="Arial Rounded MT Bold" pitchFamily="34" charset="0"/>
                <a:sym typeface="Wingdings 2" pitchFamily="18" charset="2"/>
              </a:rPr>
              <a:t></a:t>
            </a:r>
            <a:r>
              <a:rPr lang="en-US" sz="2800" dirty="0">
                <a:solidFill>
                  <a:schemeClr val="tx1"/>
                </a:solidFill>
                <a:latin typeface="Arial Rounded MT Bold" pitchFamily="34" charset="0"/>
              </a:rPr>
              <a:t> </a:t>
            </a:r>
            <a:r>
              <a:rPr lang="en-US" sz="2800" dirty="0" smtClean="0">
                <a:solidFill>
                  <a:schemeClr val="tx1"/>
                </a:solidFill>
                <a:latin typeface="Arial Rounded MT Bold" pitchFamily="34" charset="0"/>
              </a:rPr>
              <a:t>Financial </a:t>
            </a:r>
            <a:r>
              <a:rPr lang="en-US" sz="2800" dirty="0">
                <a:solidFill>
                  <a:schemeClr val="tx1"/>
                </a:solidFill>
                <a:latin typeface="Arial Rounded MT Bold" pitchFamily="34" charset="0"/>
              </a:rPr>
              <a:t>management of the MNC</a:t>
            </a:r>
          </a:p>
        </p:txBody>
      </p:sp>
    </p:spTree>
    <p:extLst>
      <p:ext uri="{BB962C8B-B14F-4D97-AF65-F5344CB8AC3E}">
        <p14:creationId xmlns:p14="http://schemas.microsoft.com/office/powerpoint/2010/main" val="422304111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1" name="Rectangle 3"/>
          <p:cNvSpPr>
            <a:spLocks noGrp="1" noChangeArrowheads="1"/>
          </p:cNvSpPr>
          <p:nvPr>
            <p:ph type="body" idx="1"/>
          </p:nvPr>
        </p:nvSpPr>
        <p:spPr>
          <a:xfrm>
            <a:off x="685800" y="1371600"/>
            <a:ext cx="7696200" cy="4572000"/>
          </a:xfrm>
          <a:noFill/>
          <a:ln/>
        </p:spPr>
        <p:txBody>
          <a:bodyPr/>
          <a:lstStyle/>
          <a:p>
            <a:pPr eaLnBrk="0" hangingPunct="0">
              <a:buFont typeface="Wingdings" pitchFamily="2" charset="2"/>
              <a:buNone/>
            </a:pPr>
            <a:r>
              <a:rPr lang="en-US" sz="2800">
                <a:solidFill>
                  <a:schemeClr val="tx1"/>
                </a:solidFill>
              </a:rPr>
              <a:t>A starting point…</a:t>
            </a:r>
          </a:p>
          <a:p>
            <a:pPr eaLnBrk="0" hangingPunct="0">
              <a:buFont typeface="Wingdings" pitchFamily="2" charset="2"/>
              <a:buNone/>
            </a:pPr>
            <a:endParaRPr lang="en-US" sz="1600">
              <a:solidFill>
                <a:schemeClr val="tx1"/>
              </a:solidFill>
            </a:endParaRPr>
          </a:p>
          <a:p>
            <a:pPr eaLnBrk="0" hangingPunct="0"/>
            <a:r>
              <a:rPr lang="en-US" sz="2600">
                <a:solidFill>
                  <a:schemeClr val="accent2"/>
                </a:solidFill>
              </a:rPr>
              <a:t>Multinational financial management</a:t>
            </a:r>
            <a:r>
              <a:rPr lang="en-US" sz="2600">
                <a:solidFill>
                  <a:schemeClr val="hlink"/>
                </a:solidFill>
              </a:rPr>
              <a:t> </a:t>
            </a:r>
            <a:r>
              <a:rPr lang="en-US" sz="2600"/>
              <a:t>is financial management conducted in more than one cultural, social, economic, or political environment</a:t>
            </a:r>
          </a:p>
          <a:p>
            <a:pPr eaLnBrk="0" hangingPunct="0">
              <a:buFont typeface="Wingdings" pitchFamily="2" charset="2"/>
              <a:buNone/>
            </a:pPr>
            <a:endParaRPr lang="en-US" sz="1600"/>
          </a:p>
          <a:p>
            <a:r>
              <a:rPr lang="en-US" sz="2600"/>
              <a:t>We’ll develop a framework for evaluating the </a:t>
            </a:r>
            <a:r>
              <a:rPr lang="en-US" sz="2600">
                <a:solidFill>
                  <a:schemeClr val="accent2"/>
                </a:solidFill>
              </a:rPr>
              <a:t>opportunities</a:t>
            </a:r>
            <a:r>
              <a:rPr lang="en-US" sz="2600"/>
              <a:t>, </a:t>
            </a:r>
            <a:r>
              <a:rPr lang="en-US" sz="2600">
                <a:solidFill>
                  <a:schemeClr val="accent2"/>
                </a:solidFill>
              </a:rPr>
              <a:t>costs</a:t>
            </a:r>
            <a:r>
              <a:rPr lang="en-US" sz="2600"/>
              <a:t> and </a:t>
            </a:r>
            <a:r>
              <a:rPr lang="en-US" sz="2600">
                <a:solidFill>
                  <a:schemeClr val="accent2"/>
                </a:solidFill>
              </a:rPr>
              <a:t>risks</a:t>
            </a:r>
            <a:r>
              <a:rPr lang="en-US" sz="2600"/>
              <a:t> of operating in the world’s markets for goods, services, and financial assets and liabilities</a:t>
            </a:r>
          </a:p>
        </p:txBody>
      </p:sp>
      <p:sp>
        <p:nvSpPr>
          <p:cNvPr id="5" name="Rectangle 2"/>
          <p:cNvSpPr txBox="1">
            <a:spLocks noChangeArrowheads="1"/>
          </p:cNvSpPr>
          <p:nvPr/>
        </p:nvSpPr>
        <p:spPr bwMode="auto">
          <a:xfrm>
            <a:off x="-14514" y="0"/>
            <a:ext cx="9144000" cy="914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lvl1pPr algn="ctr" rtl="0" fontAlgn="base">
              <a:spcBef>
                <a:spcPct val="0"/>
              </a:spcBef>
              <a:spcAft>
                <a:spcPct val="0"/>
              </a:spcAft>
              <a:defRPr sz="3600">
                <a:solidFill>
                  <a:schemeClr val="tx1"/>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2pPr>
            <a:lvl3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3pPr>
            <a:lvl4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4pPr>
            <a:lvl5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5pPr>
            <a:lvl6pPr marL="4572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6pPr>
            <a:lvl7pPr marL="9144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7pPr>
            <a:lvl8pPr marL="13716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8pPr>
            <a:lvl9pPr marL="18288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9pPr>
          </a:lstStyle>
          <a:p>
            <a:pPr>
              <a:tabLst>
                <a:tab pos="1379538" algn="l"/>
              </a:tabLst>
            </a:pPr>
            <a:r>
              <a:rPr lang="en-US" sz="3000" dirty="0">
                <a:solidFill>
                  <a:schemeClr val="bg1"/>
                </a:solidFill>
              </a:rPr>
              <a:t>1.1 The </a:t>
            </a:r>
            <a:r>
              <a:rPr lang="en-US" sz="3000" dirty="0" smtClean="0">
                <a:solidFill>
                  <a:schemeClr val="bg1"/>
                </a:solidFill>
              </a:rPr>
              <a:t>Goals </a:t>
            </a:r>
            <a:r>
              <a:rPr lang="en-US" sz="3000" dirty="0">
                <a:solidFill>
                  <a:schemeClr val="bg1"/>
                </a:solidFill>
              </a:rPr>
              <a:t>of the MNC</a:t>
            </a:r>
          </a:p>
        </p:txBody>
      </p:sp>
    </p:spTree>
    <p:extLst>
      <p:ext uri="{BB962C8B-B14F-4D97-AF65-F5344CB8AC3E}">
        <p14:creationId xmlns:p14="http://schemas.microsoft.com/office/powerpoint/2010/main" val="191566251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32451">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232451">
                                            <p:txEl>
                                              <p:pRg st="2" end="2"/>
                                            </p:txEl>
                                          </p:spTgt>
                                        </p:tgtEl>
                                        <p:attrNameLst>
                                          <p:attrName>ppt_c</p:attrName>
                                        </p:attrNameLst>
                                      </p:cBhvr>
                                      <p:to>
                                        <a:schemeClr val="accent1"/>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4" fill="hold" grpId="1" nodeType="clickEffect">
                                  <p:stCondLst>
                                    <p:cond delay="0"/>
                                  </p:stCondLst>
                                  <p:childTnLst>
                                    <p:set>
                                      <p:cBhvr>
                                        <p:cTn id="10" dur="1" fill="hold">
                                          <p:stCondLst>
                                            <p:cond delay="0"/>
                                          </p:stCondLst>
                                        </p:cTn>
                                        <p:tgtEl>
                                          <p:spTgt spid="232451">
                                            <p:txEl>
                                              <p:pRg st="4" end="4"/>
                                            </p:txEl>
                                          </p:spTgt>
                                        </p:tgtEl>
                                        <p:attrNameLst>
                                          <p:attrName>style.visibility</p:attrName>
                                        </p:attrNameLst>
                                      </p:cBhvr>
                                      <p:to>
                                        <p:strVal val="visible"/>
                                      </p:to>
                                    </p:set>
                                    <p:anim calcmode="lin" valueType="num">
                                      <p:cBhvr additive="base">
                                        <p:cTn id="11" dur="500" fill="hold"/>
                                        <p:tgtEl>
                                          <p:spTgt spid="232451">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3245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51" grpId="0" build="p"/>
      <p:bldP spid="232451" grpI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5" name="Rectangle 3"/>
          <p:cNvSpPr>
            <a:spLocks noGrp="1" noChangeArrowheads="1"/>
          </p:cNvSpPr>
          <p:nvPr>
            <p:ph type="body" idx="1"/>
          </p:nvPr>
        </p:nvSpPr>
        <p:spPr>
          <a:xfrm>
            <a:off x="1143000" y="1676400"/>
            <a:ext cx="6705600" cy="4248150"/>
          </a:xfrm>
          <a:noFill/>
          <a:ln/>
        </p:spPr>
        <p:txBody>
          <a:bodyPr/>
          <a:lstStyle/>
          <a:p>
            <a:pPr eaLnBrk="0" hangingPunct="0">
              <a:buFont typeface="Wingdings" pitchFamily="2" charset="2"/>
              <a:buNone/>
            </a:pPr>
            <a:endParaRPr lang="en-US"/>
          </a:p>
          <a:p>
            <a:pPr eaLnBrk="0" hangingPunct="0">
              <a:buFont typeface="Wingdings" pitchFamily="2" charset="2"/>
              <a:buNone/>
            </a:pPr>
            <a:endParaRPr lang="en-US"/>
          </a:p>
          <a:p>
            <a:pPr eaLnBrk="0" hangingPunct="0">
              <a:buFont typeface="Wingdings" pitchFamily="2" charset="2"/>
              <a:buNone/>
            </a:pPr>
            <a:endParaRPr lang="en-US"/>
          </a:p>
          <a:p>
            <a:pPr eaLnBrk="0" hangingPunct="0">
              <a:buFont typeface="Wingdings" pitchFamily="2" charset="2"/>
              <a:buNone/>
            </a:pPr>
            <a:endParaRPr lang="en-US"/>
          </a:p>
          <a:p>
            <a:pPr eaLnBrk="0" hangingPunct="0">
              <a:buFont typeface="Wingdings" pitchFamily="2" charset="2"/>
              <a:buNone/>
            </a:pPr>
            <a:endParaRPr lang="en-US"/>
          </a:p>
          <a:p>
            <a:pPr eaLnBrk="0" hangingPunct="0">
              <a:buFont typeface="Wingdings" pitchFamily="2" charset="2"/>
              <a:buNone/>
            </a:pPr>
            <a:endParaRPr lang="en-US"/>
          </a:p>
          <a:p>
            <a:pPr eaLnBrk="0" hangingPunct="0">
              <a:buFont typeface="Wingdings" pitchFamily="2" charset="2"/>
              <a:buNone/>
            </a:pPr>
            <a:endParaRPr lang="en-US"/>
          </a:p>
          <a:p>
            <a:pPr eaLnBrk="0" hangingPunct="0">
              <a:buFont typeface="Wingdings" pitchFamily="2" charset="2"/>
              <a:buNone/>
            </a:pPr>
            <a:endParaRPr lang="en-US"/>
          </a:p>
          <a:p>
            <a:pPr eaLnBrk="0" hangingPunct="0">
              <a:buFont typeface="Wingdings" pitchFamily="2" charset="2"/>
              <a:buNone/>
            </a:pPr>
            <a:endParaRPr lang="en-US"/>
          </a:p>
        </p:txBody>
      </p:sp>
      <p:graphicFrame>
        <p:nvGraphicFramePr>
          <p:cNvPr id="294916" name="Object 4">
            <a:hlinkClick r:id="" action="ppaction://ole?verb=0"/>
          </p:cNvPr>
          <p:cNvGraphicFramePr>
            <a:graphicFrameLocks/>
          </p:cNvGraphicFramePr>
          <p:nvPr>
            <p:extLst>
              <p:ext uri="{D42A27DB-BD31-4B8C-83A1-F6EECF244321}">
                <p14:modId xmlns:p14="http://schemas.microsoft.com/office/powerpoint/2010/main" val="1034843372"/>
              </p:ext>
            </p:extLst>
          </p:nvPr>
        </p:nvGraphicFramePr>
        <p:xfrm>
          <a:off x="914400" y="1828800"/>
          <a:ext cx="7372350" cy="4533900"/>
        </p:xfrm>
        <a:graphic>
          <a:graphicData uri="http://schemas.openxmlformats.org/presentationml/2006/ole">
            <mc:AlternateContent xmlns:mc="http://schemas.openxmlformats.org/markup-compatibility/2006">
              <mc:Choice xmlns:v="urn:schemas-microsoft-com:vml" Requires="v">
                <p:oleObj spid="_x0000_s1032" name="Document" r:id="rId5" imgW="6634952" imgH="4094310" progId="Word.Document.8">
                  <p:embed/>
                </p:oleObj>
              </mc:Choice>
              <mc:Fallback>
                <p:oleObj name="Document" r:id="rId5" imgW="6634952" imgH="4094310" progId="Word.Document.8">
                  <p:embed/>
                  <p:pic>
                    <p:nvPicPr>
                      <p:cNvPr id="0" name=""/>
                      <p:cNvPicPr>
                        <a:picLocks noChangeArrowheads="1"/>
                      </p:cNvPicPr>
                      <p:nvPr/>
                    </p:nvPicPr>
                    <p:blipFill>
                      <a:blip r:embed="rId6"/>
                      <a:srcRect/>
                      <a:stretch>
                        <a:fillRect/>
                      </a:stretch>
                    </p:blipFill>
                    <p:spPr bwMode="auto">
                      <a:xfrm>
                        <a:off x="914400" y="1828800"/>
                        <a:ext cx="737235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94920" name="Rectangle 8"/>
          <p:cNvSpPr>
            <a:spLocks noChangeArrowheads="1"/>
          </p:cNvSpPr>
          <p:nvPr/>
        </p:nvSpPr>
        <p:spPr bwMode="auto">
          <a:xfrm>
            <a:off x="685800" y="1371600"/>
            <a:ext cx="822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28600" indent="-228600" algn="l" eaLnBrk="0" hangingPunct="0">
              <a:spcBef>
                <a:spcPct val="20000"/>
              </a:spcBef>
              <a:buClr>
                <a:schemeClr val="hlink"/>
              </a:buClr>
              <a:buSzPct val="75000"/>
              <a:buFont typeface="Wingdings" pitchFamily="2" charset="2"/>
              <a:buNone/>
            </a:pPr>
            <a:r>
              <a:rPr lang="en-US" sz="2600" dirty="0" smtClean="0">
                <a:solidFill>
                  <a:srgbClr val="0066FF"/>
                </a:solidFill>
                <a:latin typeface="Arial Rounded MT Bold" pitchFamily="34" charset="0"/>
              </a:rPr>
              <a:t>Corporate governance</a:t>
            </a:r>
            <a:endParaRPr lang="en-US" sz="2600" dirty="0">
              <a:solidFill>
                <a:srgbClr val="0066FF"/>
              </a:solidFill>
            </a:endParaRPr>
          </a:p>
        </p:txBody>
      </p:sp>
      <p:sp>
        <p:nvSpPr>
          <p:cNvPr id="7" name="Rectangle 2"/>
          <p:cNvSpPr txBox="1">
            <a:spLocks noChangeArrowheads="1"/>
          </p:cNvSpPr>
          <p:nvPr/>
        </p:nvSpPr>
        <p:spPr bwMode="auto">
          <a:xfrm>
            <a:off x="0" y="0"/>
            <a:ext cx="9144000" cy="914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lvl1pPr algn="ctr" rtl="0" fontAlgn="base">
              <a:spcBef>
                <a:spcPct val="0"/>
              </a:spcBef>
              <a:spcAft>
                <a:spcPct val="0"/>
              </a:spcAft>
              <a:defRPr sz="3600">
                <a:solidFill>
                  <a:schemeClr val="tx1"/>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2pPr>
            <a:lvl3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3pPr>
            <a:lvl4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4pPr>
            <a:lvl5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5pPr>
            <a:lvl6pPr marL="4572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6pPr>
            <a:lvl7pPr marL="9144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7pPr>
            <a:lvl8pPr marL="13716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8pPr>
            <a:lvl9pPr marL="18288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9pPr>
          </a:lstStyle>
          <a:p>
            <a:pPr>
              <a:tabLst>
                <a:tab pos="1379538" algn="l"/>
              </a:tabLst>
            </a:pPr>
            <a:r>
              <a:rPr lang="en-US" sz="3000" dirty="0">
                <a:solidFill>
                  <a:schemeClr val="bg1"/>
                </a:solidFill>
              </a:rPr>
              <a:t>1.1 The </a:t>
            </a:r>
            <a:r>
              <a:rPr lang="en-US" sz="3000" dirty="0" smtClean="0">
                <a:solidFill>
                  <a:schemeClr val="bg1"/>
                </a:solidFill>
              </a:rPr>
              <a:t>Goals </a:t>
            </a:r>
            <a:r>
              <a:rPr lang="en-US" sz="3000" dirty="0">
                <a:solidFill>
                  <a:schemeClr val="bg1"/>
                </a:solidFill>
              </a:rPr>
              <a:t>of the MNC</a:t>
            </a:r>
          </a:p>
        </p:txBody>
      </p:sp>
    </p:spTree>
    <p:extLst>
      <p:ext uri="{BB962C8B-B14F-4D97-AF65-F5344CB8AC3E}">
        <p14:creationId xmlns:p14="http://schemas.microsoft.com/office/powerpoint/2010/main" val="262587441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3" name="Rectangle 3"/>
          <p:cNvSpPr>
            <a:spLocks noGrp="1" noChangeArrowheads="1"/>
          </p:cNvSpPr>
          <p:nvPr>
            <p:ph type="body" idx="1"/>
          </p:nvPr>
        </p:nvSpPr>
        <p:spPr>
          <a:xfrm>
            <a:off x="609600" y="5029200"/>
            <a:ext cx="8001000" cy="1295400"/>
          </a:xfrm>
          <a:noFill/>
          <a:ln/>
        </p:spPr>
        <p:txBody>
          <a:bodyPr/>
          <a:lstStyle/>
          <a:p>
            <a:pPr eaLnBrk="0" hangingPunct="0">
              <a:buFont typeface="Wingdings" pitchFamily="2" charset="2"/>
              <a:buNone/>
              <a:tabLst>
                <a:tab pos="917575" algn="l"/>
                <a:tab pos="1370013" algn="l"/>
              </a:tabLst>
            </a:pPr>
            <a:r>
              <a:rPr lang="en-US" sz="2600"/>
              <a:t>V</a:t>
            </a:r>
            <a:r>
              <a:rPr lang="en-US" sz="2600" baseline="-25000"/>
              <a:t>REVENUES</a:t>
            </a:r>
            <a:r>
              <a:rPr lang="en-US" sz="2600"/>
              <a:t>  </a:t>
            </a:r>
          </a:p>
          <a:p>
            <a:pPr eaLnBrk="0" hangingPunct="0">
              <a:buFont typeface="Wingdings" pitchFamily="2" charset="2"/>
              <a:buNone/>
              <a:tabLst>
                <a:tab pos="917575" algn="l"/>
                <a:tab pos="1370013" algn="l"/>
              </a:tabLst>
            </a:pPr>
            <a:endParaRPr lang="en-US" sz="800"/>
          </a:p>
          <a:p>
            <a:pPr eaLnBrk="0" hangingPunct="0">
              <a:buFont typeface="Wingdings" pitchFamily="2" charset="2"/>
              <a:buNone/>
              <a:tabLst>
                <a:tab pos="917575" algn="l"/>
                <a:tab pos="1370013" algn="l"/>
              </a:tabLst>
            </a:pPr>
            <a:r>
              <a:rPr lang="en-US" sz="2600"/>
              <a:t>	</a:t>
            </a:r>
            <a:r>
              <a:rPr lang="en-US" sz="2600">
                <a:solidFill>
                  <a:schemeClr val="tx1"/>
                </a:solidFill>
              </a:rPr>
              <a:t>= </a:t>
            </a:r>
            <a:r>
              <a:rPr lang="en-US" sz="2600">
                <a:solidFill>
                  <a:schemeClr val="accent2"/>
                </a:solidFill>
              </a:rPr>
              <a:t>V</a:t>
            </a:r>
            <a:r>
              <a:rPr lang="en-US" sz="2600" baseline="-25000">
                <a:solidFill>
                  <a:schemeClr val="accent2"/>
                </a:solidFill>
              </a:rPr>
              <a:t>EXPENSES</a:t>
            </a:r>
            <a:r>
              <a:rPr lang="en-US" sz="2600"/>
              <a:t> + </a:t>
            </a:r>
            <a:r>
              <a:rPr lang="en-US" sz="2600">
                <a:solidFill>
                  <a:schemeClr val="accent2"/>
                </a:solidFill>
              </a:rPr>
              <a:t>V</a:t>
            </a:r>
            <a:r>
              <a:rPr lang="en-US" sz="2600" baseline="-25000">
                <a:solidFill>
                  <a:schemeClr val="accent2"/>
                </a:solidFill>
              </a:rPr>
              <a:t>GOVT</a:t>
            </a:r>
            <a:r>
              <a:rPr lang="en-US" sz="2600"/>
              <a:t> + </a:t>
            </a:r>
            <a:r>
              <a:rPr lang="en-US" sz="2600">
                <a:solidFill>
                  <a:schemeClr val="accent2"/>
                </a:solidFill>
              </a:rPr>
              <a:t>V</a:t>
            </a:r>
            <a:r>
              <a:rPr lang="en-US" sz="2600" baseline="-25000">
                <a:solidFill>
                  <a:schemeClr val="accent2"/>
                </a:solidFill>
              </a:rPr>
              <a:t>OTHER</a:t>
            </a:r>
            <a:r>
              <a:rPr lang="en-US" sz="2600"/>
              <a:t> + </a:t>
            </a:r>
            <a:r>
              <a:rPr lang="en-US" sz="2600">
                <a:solidFill>
                  <a:schemeClr val="hlink"/>
                </a:solidFill>
              </a:rPr>
              <a:t>V</a:t>
            </a:r>
            <a:r>
              <a:rPr lang="en-US" sz="2600" baseline="-25000">
                <a:solidFill>
                  <a:schemeClr val="hlink"/>
                </a:solidFill>
              </a:rPr>
              <a:t>DEBT</a:t>
            </a:r>
            <a:r>
              <a:rPr lang="en-US" sz="2600"/>
              <a:t> + </a:t>
            </a:r>
            <a:r>
              <a:rPr lang="en-US" sz="2600">
                <a:solidFill>
                  <a:schemeClr val="hlink"/>
                </a:solidFill>
              </a:rPr>
              <a:t>V</a:t>
            </a:r>
            <a:r>
              <a:rPr lang="en-US" sz="2600" baseline="-25000">
                <a:solidFill>
                  <a:schemeClr val="hlink"/>
                </a:solidFill>
              </a:rPr>
              <a:t>EQUITY</a:t>
            </a:r>
          </a:p>
        </p:txBody>
      </p:sp>
      <p:sp>
        <p:nvSpPr>
          <p:cNvPr id="296964" name="Oval 4"/>
          <p:cNvSpPr>
            <a:spLocks noChangeArrowheads="1"/>
          </p:cNvSpPr>
          <p:nvPr/>
        </p:nvSpPr>
        <p:spPr bwMode="auto">
          <a:xfrm>
            <a:off x="3886200" y="2057400"/>
            <a:ext cx="3200400" cy="3200400"/>
          </a:xfrm>
          <a:prstGeom prst="ellipse">
            <a:avLst/>
          </a:prstGeom>
          <a:noFill/>
          <a:ln w="381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6965" name="Line 5"/>
          <p:cNvSpPr>
            <a:spLocks noChangeShapeType="1"/>
          </p:cNvSpPr>
          <p:nvPr/>
        </p:nvSpPr>
        <p:spPr bwMode="auto">
          <a:xfrm flipH="1" flipV="1">
            <a:off x="3962400" y="3200400"/>
            <a:ext cx="1524000" cy="45720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6966" name="Line 6"/>
          <p:cNvSpPr>
            <a:spLocks noChangeShapeType="1"/>
          </p:cNvSpPr>
          <p:nvPr/>
        </p:nvSpPr>
        <p:spPr bwMode="auto">
          <a:xfrm flipV="1">
            <a:off x="5486400" y="2133600"/>
            <a:ext cx="381000" cy="152400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6967" name="Line 7"/>
          <p:cNvSpPr>
            <a:spLocks noChangeShapeType="1"/>
          </p:cNvSpPr>
          <p:nvPr/>
        </p:nvSpPr>
        <p:spPr bwMode="auto">
          <a:xfrm>
            <a:off x="5486400" y="3657600"/>
            <a:ext cx="1447800" cy="60960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6968" name="Line 8"/>
          <p:cNvSpPr>
            <a:spLocks noChangeShapeType="1"/>
          </p:cNvSpPr>
          <p:nvPr/>
        </p:nvSpPr>
        <p:spPr bwMode="auto">
          <a:xfrm flipH="1">
            <a:off x="5105400" y="3657600"/>
            <a:ext cx="381000" cy="152400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6969" name="Text Box 9"/>
          <p:cNvSpPr txBox="1">
            <a:spLocks noChangeArrowheads="1"/>
          </p:cNvSpPr>
          <p:nvPr/>
        </p:nvSpPr>
        <p:spPr bwMode="auto">
          <a:xfrm>
            <a:off x="4114800" y="2743200"/>
            <a:ext cx="15509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solidFill>
                  <a:schemeClr val="accent2"/>
                </a:solidFill>
                <a:latin typeface="Arial Rounded MT Bold" pitchFamily="34" charset="0"/>
              </a:rPr>
              <a:t>EXPENSES</a:t>
            </a:r>
          </a:p>
        </p:txBody>
      </p:sp>
      <p:sp>
        <p:nvSpPr>
          <p:cNvPr id="296970" name="Text Box 10"/>
          <p:cNvSpPr txBox="1">
            <a:spLocks noChangeArrowheads="1"/>
          </p:cNvSpPr>
          <p:nvPr/>
        </p:nvSpPr>
        <p:spPr bwMode="auto">
          <a:xfrm>
            <a:off x="5791200" y="2667000"/>
            <a:ext cx="920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solidFill>
                  <a:schemeClr val="accent2"/>
                </a:solidFill>
                <a:latin typeface="Arial Rounded MT Bold" pitchFamily="34" charset="0"/>
              </a:rPr>
              <a:t>GOVT</a:t>
            </a:r>
          </a:p>
        </p:txBody>
      </p:sp>
      <p:sp>
        <p:nvSpPr>
          <p:cNvPr id="296971" name="Text Box 11"/>
          <p:cNvSpPr txBox="1">
            <a:spLocks noChangeArrowheads="1"/>
          </p:cNvSpPr>
          <p:nvPr/>
        </p:nvSpPr>
        <p:spPr bwMode="auto">
          <a:xfrm>
            <a:off x="5867400" y="3429000"/>
            <a:ext cx="10906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solidFill>
                  <a:schemeClr val="accent2"/>
                </a:solidFill>
                <a:latin typeface="Arial Rounded MT Bold" pitchFamily="34" charset="0"/>
              </a:rPr>
              <a:t>OTHER</a:t>
            </a:r>
          </a:p>
        </p:txBody>
      </p:sp>
      <p:sp>
        <p:nvSpPr>
          <p:cNvPr id="296972" name="Text Box 12"/>
          <p:cNvSpPr txBox="1">
            <a:spLocks noChangeArrowheads="1"/>
          </p:cNvSpPr>
          <p:nvPr/>
        </p:nvSpPr>
        <p:spPr bwMode="auto">
          <a:xfrm>
            <a:off x="4267200" y="3810000"/>
            <a:ext cx="882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latin typeface="Arial Rounded MT Bold" pitchFamily="34" charset="0"/>
              </a:rPr>
              <a:t>DEBT</a:t>
            </a:r>
          </a:p>
        </p:txBody>
      </p:sp>
      <p:sp>
        <p:nvSpPr>
          <p:cNvPr id="296973" name="Text Box 13"/>
          <p:cNvSpPr txBox="1">
            <a:spLocks noChangeArrowheads="1"/>
          </p:cNvSpPr>
          <p:nvPr/>
        </p:nvSpPr>
        <p:spPr bwMode="auto">
          <a:xfrm>
            <a:off x="5410200" y="4327525"/>
            <a:ext cx="11461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latin typeface="Arial Rounded MT Bold" pitchFamily="34" charset="0"/>
              </a:rPr>
              <a:t>EQUITY</a:t>
            </a:r>
          </a:p>
        </p:txBody>
      </p:sp>
      <p:sp>
        <p:nvSpPr>
          <p:cNvPr id="296974" name="Line 14"/>
          <p:cNvSpPr>
            <a:spLocks noChangeShapeType="1"/>
          </p:cNvSpPr>
          <p:nvPr/>
        </p:nvSpPr>
        <p:spPr bwMode="auto">
          <a:xfrm flipV="1">
            <a:off x="5486400" y="3048000"/>
            <a:ext cx="1447800" cy="60960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6975" name="Text Box 15"/>
          <p:cNvSpPr txBox="1">
            <a:spLocks noChangeArrowheads="1"/>
          </p:cNvSpPr>
          <p:nvPr/>
        </p:nvSpPr>
        <p:spPr bwMode="auto">
          <a:xfrm>
            <a:off x="1219200" y="2209800"/>
            <a:ext cx="1889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a:solidFill>
                  <a:schemeClr val="tx1"/>
                </a:solidFill>
                <a:latin typeface="Arial Rounded MT Bold" pitchFamily="34" charset="0"/>
              </a:rPr>
              <a:t>REVENUES</a:t>
            </a:r>
          </a:p>
        </p:txBody>
      </p:sp>
      <p:sp>
        <p:nvSpPr>
          <p:cNvPr id="296976" name="Line 16"/>
          <p:cNvSpPr>
            <a:spLocks noChangeShapeType="1"/>
          </p:cNvSpPr>
          <p:nvPr/>
        </p:nvSpPr>
        <p:spPr bwMode="auto">
          <a:xfrm>
            <a:off x="3276600" y="2590800"/>
            <a:ext cx="533400" cy="228600"/>
          </a:xfrm>
          <a:prstGeom prst="line">
            <a:avLst/>
          </a:prstGeom>
          <a:noFill/>
          <a:ln w="25400">
            <a:solidFill>
              <a:schemeClr val="tx1"/>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6980" name="Rectangle 20"/>
          <p:cNvSpPr>
            <a:spLocks noChangeArrowheads="1"/>
          </p:cNvSpPr>
          <p:nvPr/>
        </p:nvSpPr>
        <p:spPr bwMode="auto">
          <a:xfrm>
            <a:off x="685800" y="1371600"/>
            <a:ext cx="7696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28600" indent="-228600" algn="l" eaLnBrk="0" hangingPunct="0">
              <a:spcBef>
                <a:spcPct val="20000"/>
              </a:spcBef>
              <a:buClr>
                <a:schemeClr val="hlink"/>
              </a:buClr>
              <a:buSzPct val="75000"/>
              <a:buFont typeface="Wingdings" pitchFamily="2" charset="2"/>
              <a:buNone/>
            </a:pPr>
            <a:r>
              <a:rPr lang="en-US" sz="2600">
                <a:solidFill>
                  <a:srgbClr val="000000"/>
                </a:solidFill>
                <a:latin typeface="Arial Rounded MT Bold" pitchFamily="34" charset="0"/>
              </a:rPr>
              <a:t>Claims on corporate revenues</a:t>
            </a:r>
          </a:p>
        </p:txBody>
      </p:sp>
      <p:sp>
        <p:nvSpPr>
          <p:cNvPr id="19" name="Rectangle 2"/>
          <p:cNvSpPr txBox="1">
            <a:spLocks noChangeArrowheads="1"/>
          </p:cNvSpPr>
          <p:nvPr/>
        </p:nvSpPr>
        <p:spPr bwMode="auto">
          <a:xfrm>
            <a:off x="0" y="0"/>
            <a:ext cx="9144000" cy="914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lvl1pPr algn="ctr" rtl="0" fontAlgn="base">
              <a:spcBef>
                <a:spcPct val="0"/>
              </a:spcBef>
              <a:spcAft>
                <a:spcPct val="0"/>
              </a:spcAft>
              <a:defRPr sz="3600">
                <a:solidFill>
                  <a:schemeClr val="tx1"/>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2pPr>
            <a:lvl3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3pPr>
            <a:lvl4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4pPr>
            <a:lvl5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5pPr>
            <a:lvl6pPr marL="4572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6pPr>
            <a:lvl7pPr marL="9144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7pPr>
            <a:lvl8pPr marL="13716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8pPr>
            <a:lvl9pPr marL="18288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9pPr>
          </a:lstStyle>
          <a:p>
            <a:pPr>
              <a:tabLst>
                <a:tab pos="1379538" algn="l"/>
              </a:tabLst>
            </a:pPr>
            <a:r>
              <a:rPr lang="en-US" sz="3000" dirty="0">
                <a:solidFill>
                  <a:schemeClr val="bg1"/>
                </a:solidFill>
              </a:rPr>
              <a:t>1.1 The </a:t>
            </a:r>
            <a:r>
              <a:rPr lang="en-US" sz="3000" dirty="0" smtClean="0">
                <a:solidFill>
                  <a:schemeClr val="bg1"/>
                </a:solidFill>
              </a:rPr>
              <a:t>Goals </a:t>
            </a:r>
            <a:r>
              <a:rPr lang="en-US" sz="3000" dirty="0">
                <a:solidFill>
                  <a:schemeClr val="bg1"/>
                </a:solidFill>
              </a:rPr>
              <a:t>of the MNC</a:t>
            </a:r>
          </a:p>
        </p:txBody>
      </p:sp>
    </p:spTree>
    <p:extLst>
      <p:ext uri="{BB962C8B-B14F-4D97-AF65-F5344CB8AC3E}">
        <p14:creationId xmlns:p14="http://schemas.microsoft.com/office/powerpoint/2010/main" val="142329677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9" name="Rectangle 3"/>
          <p:cNvSpPr>
            <a:spLocks noGrp="1" noChangeArrowheads="1"/>
          </p:cNvSpPr>
          <p:nvPr>
            <p:ph type="body" idx="1"/>
          </p:nvPr>
        </p:nvSpPr>
        <p:spPr>
          <a:xfrm>
            <a:off x="762000" y="2362200"/>
            <a:ext cx="7543800" cy="3429000"/>
          </a:xfrm>
          <a:noFill/>
          <a:ln/>
        </p:spPr>
        <p:txBody>
          <a:bodyPr/>
          <a:lstStyle/>
          <a:p>
            <a:pPr algn="ctr" eaLnBrk="0" hangingPunct="0">
              <a:buFont typeface="Wingdings" pitchFamily="2" charset="2"/>
              <a:buNone/>
            </a:pPr>
            <a:r>
              <a:rPr lang="en-US" sz="3600">
                <a:solidFill>
                  <a:schemeClr val="accent2"/>
                </a:solidFill>
              </a:rPr>
              <a:t>The gentle reader will never, never know what a consummate ass he can become, </a:t>
            </a:r>
            <a:br>
              <a:rPr lang="en-US" sz="3600">
                <a:solidFill>
                  <a:schemeClr val="accent2"/>
                </a:solidFill>
              </a:rPr>
            </a:br>
            <a:r>
              <a:rPr lang="en-US" sz="3600">
                <a:solidFill>
                  <a:schemeClr val="accent2"/>
                </a:solidFill>
              </a:rPr>
              <a:t>until he goes abroad.</a:t>
            </a:r>
          </a:p>
          <a:p>
            <a:pPr algn="ctr" eaLnBrk="0" hangingPunct="0">
              <a:buFont typeface="Wingdings" pitchFamily="2" charset="2"/>
              <a:buNone/>
            </a:pPr>
            <a:endParaRPr lang="en-US" sz="1000">
              <a:solidFill>
                <a:schemeClr val="accent2"/>
              </a:solidFill>
            </a:endParaRPr>
          </a:p>
          <a:p>
            <a:pPr algn="ctr" eaLnBrk="0" hangingPunct="0">
              <a:buFont typeface="Wingdings" pitchFamily="2" charset="2"/>
              <a:buNone/>
            </a:pPr>
            <a:r>
              <a:rPr lang="en-US">
                <a:solidFill>
                  <a:schemeClr val="accent2"/>
                </a:solidFill>
              </a:rPr>
              <a:t>Mark Twain</a:t>
            </a:r>
          </a:p>
        </p:txBody>
      </p:sp>
      <p:sp>
        <p:nvSpPr>
          <p:cNvPr id="5" name="Rectangle 2"/>
          <p:cNvSpPr txBox="1">
            <a:spLocks noChangeArrowheads="1"/>
          </p:cNvSpPr>
          <p:nvPr/>
        </p:nvSpPr>
        <p:spPr bwMode="auto">
          <a:xfrm>
            <a:off x="0" y="0"/>
            <a:ext cx="9144000" cy="914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lvl1pPr algn="ctr" rtl="0" fontAlgn="base">
              <a:spcBef>
                <a:spcPct val="0"/>
              </a:spcBef>
              <a:spcAft>
                <a:spcPct val="0"/>
              </a:spcAft>
              <a:defRPr sz="3600">
                <a:solidFill>
                  <a:schemeClr val="tx1"/>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2pPr>
            <a:lvl3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3pPr>
            <a:lvl4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4pPr>
            <a:lvl5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5pPr>
            <a:lvl6pPr marL="4572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6pPr>
            <a:lvl7pPr marL="9144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7pPr>
            <a:lvl8pPr marL="13716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8pPr>
            <a:lvl9pPr marL="18288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9pPr>
          </a:lstStyle>
          <a:p>
            <a:pPr>
              <a:tabLst>
                <a:tab pos="1379538" algn="l"/>
              </a:tabLst>
            </a:pPr>
            <a:r>
              <a:rPr lang="en-US" sz="3000" dirty="0">
                <a:solidFill>
                  <a:schemeClr val="bg1"/>
                </a:solidFill>
              </a:rPr>
              <a:t>1.2 The </a:t>
            </a:r>
            <a:r>
              <a:rPr lang="en-US" sz="3000" dirty="0" smtClean="0">
                <a:solidFill>
                  <a:schemeClr val="bg1"/>
                </a:solidFill>
              </a:rPr>
              <a:t>Challenges </a:t>
            </a:r>
            <a:r>
              <a:rPr lang="en-US" sz="3000" dirty="0">
                <a:solidFill>
                  <a:schemeClr val="bg1"/>
                </a:solidFill>
              </a:rPr>
              <a:t>of </a:t>
            </a:r>
            <a:r>
              <a:rPr lang="en-US" sz="3000" dirty="0" smtClean="0">
                <a:solidFill>
                  <a:schemeClr val="bg1"/>
                </a:solidFill>
              </a:rPr>
              <a:t>Multinational Operations</a:t>
            </a:r>
            <a:endParaRPr lang="en-US" sz="3000" dirty="0">
              <a:solidFill>
                <a:schemeClr val="bg1"/>
              </a:solidFill>
            </a:endParaRPr>
          </a:p>
        </p:txBody>
      </p:sp>
    </p:spTree>
    <p:extLst>
      <p:ext uri="{BB962C8B-B14F-4D97-AF65-F5344CB8AC3E}">
        <p14:creationId xmlns:p14="http://schemas.microsoft.com/office/powerpoint/2010/main" val="183961054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34499">
                                            <p:txEl>
                                              <p:pRg st="0" end="0"/>
                                            </p:txEl>
                                          </p:spTgt>
                                        </p:tgtEl>
                                        <p:attrNameLst>
                                          <p:attrName>style.visibility</p:attrName>
                                        </p:attrNameLst>
                                      </p:cBhvr>
                                      <p:to>
                                        <p:strVal val="visible"/>
                                      </p:to>
                                    </p:set>
                                    <p:animEffect transition="in" filter="fade">
                                      <p:cBhvr>
                                        <p:cTn id="7" dur="1000"/>
                                        <p:tgtEl>
                                          <p:spTgt spid="234499">
                                            <p:txEl>
                                              <p:pRg st="0" end="0"/>
                                            </p:txEl>
                                          </p:spTgt>
                                        </p:tgtEl>
                                      </p:cBhvr>
                                    </p:animEffect>
                                    <p:anim calcmode="lin" valueType="num">
                                      <p:cBhvr>
                                        <p:cTn id="8" dur="1000" fill="hold"/>
                                        <p:tgtEl>
                                          <p:spTgt spid="234499">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234499">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34499">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234499">
                                            <p:txEl>
                                              <p:pRg st="2" end="2"/>
                                            </p:txEl>
                                          </p:spTgt>
                                        </p:tgtEl>
                                        <p:attrNameLst>
                                          <p:attrName>style.visibility</p:attrName>
                                        </p:attrNameLst>
                                      </p:cBhvr>
                                      <p:to>
                                        <p:strVal val="visible"/>
                                      </p:to>
                                    </p:set>
                                    <p:animEffect transition="in" filter="fade">
                                      <p:cBhvr>
                                        <p:cTn id="13" dur="1000"/>
                                        <p:tgtEl>
                                          <p:spTgt spid="234499">
                                            <p:txEl>
                                              <p:pRg st="2" end="2"/>
                                            </p:txEl>
                                          </p:spTgt>
                                        </p:tgtEl>
                                      </p:cBhvr>
                                    </p:animEffect>
                                    <p:anim calcmode="lin" valueType="num">
                                      <p:cBhvr>
                                        <p:cTn id="14" dur="1000" fill="hold"/>
                                        <p:tgtEl>
                                          <p:spTgt spid="234499">
                                            <p:txEl>
                                              <p:pRg st="2" end="2"/>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234499">
                                            <p:txEl>
                                              <p:pRg st="2" end="2"/>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234499">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49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5" name="Rectangle 3"/>
          <p:cNvSpPr>
            <a:spLocks noGrp="1" noChangeArrowheads="1"/>
          </p:cNvSpPr>
          <p:nvPr>
            <p:ph type="body" idx="1"/>
          </p:nvPr>
        </p:nvSpPr>
        <p:spPr>
          <a:xfrm>
            <a:off x="685800" y="1371600"/>
            <a:ext cx="7696200" cy="4800600"/>
          </a:xfrm>
          <a:noFill/>
          <a:ln/>
        </p:spPr>
        <p:txBody>
          <a:bodyPr lIns="92075" tIns="46038" rIns="92075" bIns="46038"/>
          <a:lstStyle/>
          <a:p>
            <a:pPr marL="290513" indent="-290513" eaLnBrk="0" hangingPunct="0">
              <a:buFont typeface="Wingdings" pitchFamily="2" charset="2"/>
              <a:buNone/>
            </a:pPr>
            <a:r>
              <a:rPr lang="en-US" sz="2800" dirty="0">
                <a:solidFill>
                  <a:schemeClr val="tx1"/>
                </a:solidFill>
              </a:rPr>
              <a:t>The MNC’s additional risks</a:t>
            </a:r>
          </a:p>
          <a:p>
            <a:pPr marL="290513" indent="-290513" eaLnBrk="0" hangingPunct="0">
              <a:buFont typeface="Wingdings" pitchFamily="2" charset="2"/>
              <a:buNone/>
            </a:pPr>
            <a:endParaRPr lang="en-US" sz="800" dirty="0">
              <a:solidFill>
                <a:schemeClr val="tx1"/>
              </a:solidFill>
            </a:endParaRPr>
          </a:p>
          <a:p>
            <a:pPr marL="290513" indent="-290513" eaLnBrk="0" hangingPunct="0"/>
            <a:r>
              <a:rPr lang="en-US" sz="2600" dirty="0">
                <a:solidFill>
                  <a:schemeClr val="accent2"/>
                </a:solidFill>
              </a:rPr>
              <a:t>Country risk</a:t>
            </a:r>
            <a:r>
              <a:rPr lang="en-US" sz="2600" dirty="0">
                <a:solidFill>
                  <a:schemeClr val="tx1"/>
                </a:solidFill>
              </a:rPr>
              <a:t> - the risk that the business environment in a host country will unexpectedly change</a:t>
            </a:r>
          </a:p>
          <a:p>
            <a:pPr marL="290513" indent="-290513" eaLnBrk="0" hangingPunct="0">
              <a:buFont typeface="Wingdings" pitchFamily="2" charset="2"/>
              <a:buNone/>
            </a:pPr>
            <a:endParaRPr lang="en-US" sz="800" dirty="0"/>
          </a:p>
          <a:p>
            <a:pPr marL="690563" lvl="1" indent="-285750" eaLnBrk="0" hangingPunct="0">
              <a:buFontTx/>
              <a:buChar char="-"/>
            </a:pPr>
            <a:r>
              <a:rPr lang="en-US" sz="2400" dirty="0">
                <a:solidFill>
                  <a:schemeClr val="accent2"/>
                </a:solidFill>
              </a:rPr>
              <a:t>Political risk</a:t>
            </a:r>
            <a:r>
              <a:rPr lang="en-US" sz="2400" dirty="0"/>
              <a:t> - the risk that the business environment in a host country will change unexpectedly due to political events</a:t>
            </a:r>
          </a:p>
          <a:p>
            <a:pPr marL="290513" indent="-290513" eaLnBrk="0" hangingPunct="0">
              <a:buFont typeface="Wingdings" pitchFamily="2" charset="2"/>
              <a:buNone/>
            </a:pPr>
            <a:endParaRPr lang="en-US" sz="800" dirty="0"/>
          </a:p>
          <a:p>
            <a:pPr marL="690563" lvl="1" indent="-285750" eaLnBrk="0" hangingPunct="0">
              <a:buFontTx/>
              <a:buChar char="-"/>
            </a:pPr>
            <a:r>
              <a:rPr lang="en-US" sz="2400" dirty="0">
                <a:solidFill>
                  <a:schemeClr val="accent2"/>
                </a:solidFill>
              </a:rPr>
              <a:t>Financial risk</a:t>
            </a:r>
            <a:r>
              <a:rPr lang="en-US" sz="2400" dirty="0"/>
              <a:t> - the risk of unexpected change in the financial or economic environment of a host country</a:t>
            </a:r>
          </a:p>
        </p:txBody>
      </p:sp>
      <p:sp>
        <p:nvSpPr>
          <p:cNvPr id="5" name="Rectangle 2"/>
          <p:cNvSpPr txBox="1">
            <a:spLocks noChangeArrowheads="1"/>
          </p:cNvSpPr>
          <p:nvPr/>
        </p:nvSpPr>
        <p:spPr bwMode="auto">
          <a:xfrm>
            <a:off x="0" y="0"/>
            <a:ext cx="9144000" cy="914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lvl1pPr algn="ctr" rtl="0" fontAlgn="base">
              <a:spcBef>
                <a:spcPct val="0"/>
              </a:spcBef>
              <a:spcAft>
                <a:spcPct val="0"/>
              </a:spcAft>
              <a:defRPr sz="3600">
                <a:solidFill>
                  <a:schemeClr val="tx1"/>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2pPr>
            <a:lvl3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3pPr>
            <a:lvl4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4pPr>
            <a:lvl5pPr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5pPr>
            <a:lvl6pPr marL="4572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6pPr>
            <a:lvl7pPr marL="9144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7pPr>
            <a:lvl8pPr marL="13716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8pPr>
            <a:lvl9pPr marL="1828800" algn="ctr" rtl="0" fontAlgn="base">
              <a:spcBef>
                <a:spcPct val="0"/>
              </a:spcBef>
              <a:spcAft>
                <a:spcPct val="0"/>
              </a:spcAft>
              <a:defRPr sz="3600">
                <a:solidFill>
                  <a:schemeClr val="tx1"/>
                </a:solidFill>
                <a:effectLst>
                  <a:outerShdw blurRad="38100" dist="38100" dir="2700000" algn="tl">
                    <a:srgbClr val="C0C0C0"/>
                  </a:outerShdw>
                </a:effectLst>
                <a:latin typeface="Arial Rounded MT Bold" pitchFamily="34" charset="0"/>
              </a:defRPr>
            </a:lvl9pPr>
          </a:lstStyle>
          <a:p>
            <a:pPr>
              <a:tabLst>
                <a:tab pos="1379538" algn="l"/>
              </a:tabLst>
            </a:pPr>
            <a:r>
              <a:rPr lang="en-US" sz="3000" dirty="0">
                <a:solidFill>
                  <a:schemeClr val="bg1"/>
                </a:solidFill>
              </a:rPr>
              <a:t>1.2 The </a:t>
            </a:r>
            <a:r>
              <a:rPr lang="en-US" sz="3000" dirty="0" smtClean="0">
                <a:solidFill>
                  <a:schemeClr val="bg1"/>
                </a:solidFill>
              </a:rPr>
              <a:t>Challenges </a:t>
            </a:r>
            <a:r>
              <a:rPr lang="en-US" sz="3000" dirty="0">
                <a:solidFill>
                  <a:schemeClr val="bg1"/>
                </a:solidFill>
              </a:rPr>
              <a:t>of </a:t>
            </a:r>
            <a:r>
              <a:rPr lang="en-US" sz="3000" dirty="0" smtClean="0">
                <a:solidFill>
                  <a:schemeClr val="bg1"/>
                </a:solidFill>
              </a:rPr>
              <a:t>Multinational Operations</a:t>
            </a:r>
            <a:endParaRPr lang="en-US" sz="3000" dirty="0">
              <a:solidFill>
                <a:schemeClr val="bg1"/>
              </a:solidFill>
            </a:endParaRPr>
          </a:p>
        </p:txBody>
      </p:sp>
    </p:spTree>
    <p:extLst>
      <p:ext uri="{BB962C8B-B14F-4D97-AF65-F5344CB8AC3E}">
        <p14:creationId xmlns:p14="http://schemas.microsoft.com/office/powerpoint/2010/main" val="335614301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intls">
  <a:themeElements>
    <a:clrScheme name="intls 1">
      <a:dk1>
        <a:srgbClr val="000000"/>
      </a:dk1>
      <a:lt1>
        <a:srgbClr val="FFFFFF"/>
      </a:lt1>
      <a:dk2>
        <a:srgbClr val="FFFFFF"/>
      </a:dk2>
      <a:lt2>
        <a:srgbClr val="000099"/>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CC00"/>
      </a:folHlink>
    </a:clrScheme>
    <a:fontScheme name="intls">
      <a:majorFont>
        <a:latin typeface="Arial Rounded MT Bold"/>
        <a:ea typeface=""/>
        <a:cs typeface=""/>
      </a:majorFont>
      <a:minorFont>
        <a:latin typeface="Arial Rounded MT Bol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 b="0" i="0" u="none" strike="noStrike" cap="none" normalizeH="0" baseline="0" smtClean="0">
            <a:ln>
              <a:noFill/>
            </a:ln>
            <a:solidFill>
              <a:schemeClr val="hlink"/>
            </a:solidFill>
            <a:effectLst/>
            <a:latin typeface="Arial Rounded MT Bold"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 b="0" i="0" u="none" strike="noStrike" cap="none" normalizeH="0" baseline="0" smtClean="0">
            <a:ln>
              <a:noFill/>
            </a:ln>
            <a:solidFill>
              <a:schemeClr val="hlink"/>
            </a:solidFill>
            <a:effectLst/>
            <a:latin typeface="Arial Rounded MT Bold" pitchFamily="34" charset="0"/>
          </a:defRPr>
        </a:defPPr>
      </a:lstStyle>
    </a:lnDef>
  </a:objectDefaults>
  <a:extraClrSchemeLst>
    <a:extraClrScheme>
      <a:clrScheme name="intls 1">
        <a:dk1>
          <a:srgbClr val="000000"/>
        </a:dk1>
        <a:lt1>
          <a:srgbClr val="FFFFFF"/>
        </a:lt1>
        <a:dk2>
          <a:srgbClr val="FFFFFF"/>
        </a:dk2>
        <a:lt2>
          <a:srgbClr val="000099"/>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CC00"/>
        </a:folHlink>
      </a:clrScheme>
      <a:clrMap bg1="lt1" tx1="dk1" bg2="lt2" tx2="dk2" accent1="accent1" accent2="accent2" accent3="accent3" accent4="accent4" accent5="accent5" accent6="accent6" hlink="hlink" folHlink="folHlink"/>
    </a:extraClrScheme>
    <a:extraClrScheme>
      <a:clrScheme name="intls 2">
        <a:dk1>
          <a:srgbClr val="000000"/>
        </a:dk1>
        <a:lt1>
          <a:srgbClr val="FFFFFF"/>
        </a:lt1>
        <a:dk2>
          <a:srgbClr val="99CCFF"/>
        </a:dk2>
        <a:lt2>
          <a:srgbClr val="000099"/>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intls 3">
        <a:dk1>
          <a:srgbClr val="000000"/>
        </a:dk1>
        <a:lt1>
          <a:srgbClr val="FFFFFF"/>
        </a:lt1>
        <a:dk2>
          <a:srgbClr val="0066FF"/>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intls 4">
        <a:dk1>
          <a:srgbClr val="000000"/>
        </a:dk1>
        <a:lt1>
          <a:srgbClr val="FFFFFF"/>
        </a:lt1>
        <a:dk2>
          <a:srgbClr val="FF0033"/>
        </a:dk2>
        <a:lt2>
          <a:srgbClr val="000080"/>
        </a:lt2>
        <a:accent1>
          <a:srgbClr val="1F7F3F"/>
        </a:accent1>
        <a:accent2>
          <a:srgbClr val="FF7F00"/>
        </a:accent2>
        <a:accent3>
          <a:srgbClr val="FFFFFF"/>
        </a:accent3>
        <a:accent4>
          <a:srgbClr val="000000"/>
        </a:accent4>
        <a:accent5>
          <a:srgbClr val="ABC0AF"/>
        </a:accent5>
        <a:accent6>
          <a:srgbClr val="E77200"/>
        </a:accent6>
        <a:hlink>
          <a:srgbClr val="FF0100"/>
        </a:hlink>
        <a:folHlink>
          <a:srgbClr val="A2C1FE"/>
        </a:folHlink>
      </a:clrScheme>
      <a:clrMap bg1="lt1" tx1="dk1" bg2="lt2" tx2="dk2" accent1="accent1" accent2="accent2" accent3="accent3" accent4="accent4" accent5="accent5" accent6="accent6" hlink="hlink" folHlink="folHlink"/>
    </a:extraClrScheme>
    <a:extraClrScheme>
      <a:clrScheme name="intls 5">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ntls 6">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intls 7">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ntls 8">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ntls 9">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ntls 10">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intls 11">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c:\msoffice\powerpnt\template\sldshow\intls.ppt</Template>
  <TotalTime>2030</TotalTime>
  <Pages>10</Pages>
  <Words>1658</Words>
  <Application>Microsoft Office PowerPoint</Application>
  <PresentationFormat>On-screen Show (4:3)</PresentationFormat>
  <Paragraphs>302</Paragraphs>
  <Slides>18</Slides>
  <Notes>18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intls</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Multinational Finance</dc:title>
  <dc:subject>Chapter 1</dc:subject>
  <dc:creator>Kirt C. Butler</dc:creator>
  <cp:lastModifiedBy>Kirt Butler</cp:lastModifiedBy>
  <cp:revision>220</cp:revision>
  <cp:lastPrinted>2015-10-31T16:00:04Z</cp:lastPrinted>
  <dcterms:created xsi:type="dcterms:W3CDTF">1996-11-25T11:23:56Z</dcterms:created>
  <dcterms:modified xsi:type="dcterms:W3CDTF">2016-05-10T19:05:19Z</dcterms:modified>
</cp:coreProperties>
</file>